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9" r:id="rId1"/>
  </p:sldMasterIdLst>
  <p:notesMasterIdLst>
    <p:notesMasterId r:id="rId32"/>
  </p:notesMasterIdLst>
  <p:sldIdLst>
    <p:sldId id="256" r:id="rId2"/>
    <p:sldId id="257" r:id="rId3"/>
    <p:sldId id="258" r:id="rId4"/>
    <p:sldId id="259" r:id="rId5"/>
    <p:sldId id="261" r:id="rId6"/>
    <p:sldId id="283" r:id="rId7"/>
    <p:sldId id="262" r:id="rId8"/>
    <p:sldId id="263" r:id="rId9"/>
    <p:sldId id="284" r:id="rId10"/>
    <p:sldId id="264" r:id="rId11"/>
    <p:sldId id="265" r:id="rId12"/>
    <p:sldId id="266" r:id="rId13"/>
    <p:sldId id="28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0" r:id="rId27"/>
    <p:sldId id="281" r:id="rId28"/>
    <p:sldId id="282" r:id="rId29"/>
    <p:sldId id="279"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p:cViewPr varScale="1">
        <p:scale>
          <a:sx n="63" d="100"/>
          <a:sy n="63" d="100"/>
        </p:scale>
        <p:origin x="832" y="56"/>
      </p:cViewPr>
      <p:guideLst>
        <p:guide orient="horz" pos="2160"/>
        <p:guide pos="3840"/>
      </p:guideLst>
    </p:cSldViewPr>
  </p:slideViewPr>
  <p:notesTextViewPr>
    <p:cViewPr>
      <p:scale>
        <a:sx n="1" d="1"/>
        <a:sy n="1" d="1"/>
      </p:scale>
      <p:origin x="0" y="0"/>
    </p:cViewPr>
  </p:notesTextViewPr>
  <p:sorterViewPr>
    <p:cViewPr>
      <p:scale>
        <a:sx n="88" d="100"/>
        <a:sy n="88"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C0CEE-7272-4378-B05C-D09618273E76}"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4339A-6752-40DD-B3F7-B1538C65DDAE}" type="slidenum">
              <a:rPr lang="en-US" smtClean="0"/>
              <a:t>‹#›</a:t>
            </a:fld>
            <a:endParaRPr lang="en-US"/>
          </a:p>
        </p:txBody>
      </p:sp>
    </p:spTree>
    <p:extLst>
      <p:ext uri="{BB962C8B-B14F-4D97-AF65-F5344CB8AC3E}">
        <p14:creationId xmlns:p14="http://schemas.microsoft.com/office/powerpoint/2010/main" val="3612327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24339A-6752-40DD-B3F7-B1538C65DDAE}" type="slidenum">
              <a:rPr lang="en-US" smtClean="0"/>
              <a:t>3</a:t>
            </a:fld>
            <a:endParaRPr lang="en-US"/>
          </a:p>
        </p:txBody>
      </p:sp>
    </p:spTree>
    <p:extLst>
      <p:ext uri="{BB962C8B-B14F-4D97-AF65-F5344CB8AC3E}">
        <p14:creationId xmlns:p14="http://schemas.microsoft.com/office/powerpoint/2010/main" val="311462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24339A-6752-40DD-B3F7-B1538C65DDAE}" type="slidenum">
              <a:rPr lang="en-US" smtClean="0"/>
              <a:t>11</a:t>
            </a:fld>
            <a:endParaRPr lang="en-US"/>
          </a:p>
        </p:txBody>
      </p:sp>
    </p:spTree>
    <p:extLst>
      <p:ext uri="{BB962C8B-B14F-4D97-AF65-F5344CB8AC3E}">
        <p14:creationId xmlns:p14="http://schemas.microsoft.com/office/powerpoint/2010/main" val="421879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32B2B7-91E2-4684-956E-DCEBAFB34BA6}"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7009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2B2B7-91E2-4684-956E-DCEBAFB34BA6}" type="datetimeFigureOut">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487696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032B2B7-91E2-4684-956E-DCEBAFB34BA6}"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1902173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032B2B7-91E2-4684-956E-DCEBAFB34BA6}"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D6895-25DE-4D68-AB82-CBACD38FED5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39751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32B2B7-91E2-4684-956E-DCEBAFB34BA6}"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3703388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032B2B7-91E2-4684-956E-DCEBAFB34BA6}" type="datetimeFigureOut">
              <a:rPr lang="en-US" smtClean="0"/>
              <a:t>6/25/2021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4059002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032B2B7-91E2-4684-956E-DCEBAFB34BA6}" type="datetimeFigureOut">
              <a:rPr lang="en-US" smtClean="0"/>
              <a:t>6/25/2021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445617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32B2B7-91E2-4684-956E-DCEBAFB34BA6}"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4095082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32B2B7-91E2-4684-956E-DCEBAFB34BA6}"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349586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032B2B7-91E2-4684-956E-DCEBAFB34BA6}"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232553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32B2B7-91E2-4684-956E-DCEBAFB34BA6}" type="datetimeFigureOut">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3781881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32B2B7-91E2-4684-956E-DCEBAFB34BA6}" type="datetimeFigureOut">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1009224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32B2B7-91E2-4684-956E-DCEBAFB34BA6}" type="datetimeFigureOut">
              <a:rPr lang="en-US" smtClean="0"/>
              <a:t>6/25/2021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2639793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032B2B7-91E2-4684-956E-DCEBAFB34BA6}" type="datetimeFigureOut">
              <a:rPr lang="en-US" smtClean="0"/>
              <a:t>6/25/2021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190009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032B2B7-91E2-4684-956E-DCEBAFB34BA6}" type="datetimeFigureOut">
              <a:rPr lang="en-US" smtClean="0"/>
              <a:t>6/25/2021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3764815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032B2B7-91E2-4684-956E-DCEBAFB34BA6}" type="datetimeFigureOut">
              <a:rPr lang="en-US" smtClean="0"/>
              <a:t>6/25/2021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526896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2B2B7-91E2-4684-956E-DCEBAFB34BA6}" type="datetimeFigureOut">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BD6895-25DE-4D68-AB82-CBACD38FED56}" type="slidenum">
              <a:rPr lang="en-US" smtClean="0"/>
              <a:t>‹#›</a:t>
            </a:fld>
            <a:endParaRPr lang="en-US"/>
          </a:p>
        </p:txBody>
      </p:sp>
    </p:spTree>
    <p:extLst>
      <p:ext uri="{BB962C8B-B14F-4D97-AF65-F5344CB8AC3E}">
        <p14:creationId xmlns:p14="http://schemas.microsoft.com/office/powerpoint/2010/main" val="2630478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032B2B7-91E2-4684-956E-DCEBAFB34BA6}" type="datetimeFigureOut">
              <a:rPr lang="en-US" smtClean="0"/>
              <a:t>6/25/2021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FBD6895-25DE-4D68-AB82-CBACD38FED56}" type="slidenum">
              <a:rPr lang="en-US" smtClean="0"/>
              <a:t>‹#›</a:t>
            </a:fld>
            <a:endParaRPr lang="en-US"/>
          </a:p>
        </p:txBody>
      </p:sp>
    </p:spTree>
    <p:extLst>
      <p:ext uri="{BB962C8B-B14F-4D97-AF65-F5344CB8AC3E}">
        <p14:creationId xmlns:p14="http://schemas.microsoft.com/office/powerpoint/2010/main" val="3487853459"/>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ADA5-6189-4D7C-885B-742924FE624E}"/>
              </a:ext>
            </a:extLst>
          </p:cNvPr>
          <p:cNvSpPr>
            <a:spLocks noGrp="1"/>
          </p:cNvSpPr>
          <p:nvPr>
            <p:ph type="ctrTitle"/>
          </p:nvPr>
        </p:nvSpPr>
        <p:spPr>
          <a:xfrm>
            <a:off x="1524000" y="1001486"/>
            <a:ext cx="9144000" cy="2508477"/>
          </a:xfrm>
        </p:spPr>
        <p:txBody>
          <a:bodyPr>
            <a:normAutofit/>
          </a:bodyPr>
          <a:lstStyle/>
          <a:p>
            <a:r>
              <a:rPr lang="en-US">
                <a:latin typeface="Times New Roman" panose="02020603050405020304" pitchFamily="18" charset="0"/>
                <a:cs typeface="Times New Roman" panose="02020603050405020304" pitchFamily="18" charset="0"/>
              </a:rPr>
              <a:t>BÁO CÁO NHÓM 3</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EB6FD12-7CAE-4B4A-9367-49D5D7232053}"/>
              </a:ext>
            </a:extLst>
          </p:cNvPr>
          <p:cNvSpPr>
            <a:spLocks noGrp="1"/>
          </p:cNvSpPr>
          <p:nvPr>
            <p:ph type="subTitle" idx="1"/>
          </p:nvPr>
        </p:nvSpPr>
        <p:spPr>
          <a:xfrm>
            <a:off x="1154955" y="3509963"/>
            <a:ext cx="8825658" cy="2128837"/>
          </a:xfrm>
        </p:spPr>
        <p:txBody>
          <a:bodyPr>
            <a:normAutofit/>
          </a:bodyPr>
          <a:lstStyle/>
          <a:p>
            <a:pPr algn="l"/>
            <a:r>
              <a:rPr lang="en-US">
                <a:latin typeface="Times New Roman" panose="02020603050405020304" pitchFamily="18" charset="0"/>
                <a:cs typeface="Times New Roman" panose="02020603050405020304" pitchFamily="18" charset="0"/>
              </a:rPr>
              <a:t>Thành </a:t>
            </a:r>
            <a:r>
              <a:rPr lang="en-US" err="1">
                <a:latin typeface="Times New Roman" panose="02020603050405020304" pitchFamily="18" charset="0"/>
                <a:cs typeface="Times New Roman" panose="02020603050405020304" pitchFamily="18" charset="0"/>
              </a:rPr>
              <a:t>viên</a:t>
            </a:r>
            <a:r>
              <a:rPr lang="en-US">
                <a:latin typeface="Times New Roman" panose="02020603050405020304" pitchFamily="18" charset="0"/>
                <a:cs typeface="Times New Roman" panose="02020603050405020304" pitchFamily="18" charset="0"/>
              </a:rPr>
              <a:t>: </a:t>
            </a:r>
          </a:p>
          <a:p>
            <a:pPr algn="l"/>
            <a:r>
              <a:rPr lang="en-US" err="1">
                <a:latin typeface="Times New Roman" panose="02020603050405020304" pitchFamily="18" charset="0"/>
                <a:cs typeface="Times New Roman" panose="02020603050405020304" pitchFamily="18" charset="0"/>
              </a:rPr>
              <a:t>Hồ</a:t>
            </a:r>
            <a:r>
              <a:rPr lang="en-US">
                <a:latin typeface="Times New Roman" panose="02020603050405020304" pitchFamily="18" charset="0"/>
                <a:cs typeface="Times New Roman" panose="02020603050405020304" pitchFamily="18" charset="0"/>
              </a:rPr>
              <a:t> Long Doan </a:t>
            </a:r>
          </a:p>
          <a:p>
            <a:pPr algn="l"/>
            <a:r>
              <a:rPr lang="en-US" err="1">
                <a:latin typeface="Times New Roman" panose="02020603050405020304" pitchFamily="18" charset="0"/>
                <a:cs typeface="Times New Roman" panose="02020603050405020304" pitchFamily="18" charset="0"/>
              </a:rPr>
              <a:t>Trần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Hoàng</a:t>
            </a:r>
            <a:r>
              <a:rPr lang="en-US">
                <a:latin typeface="Times New Roman" panose="02020603050405020304" pitchFamily="18" charset="0"/>
                <a:cs typeface="Times New Roman" panose="02020603050405020304" pitchFamily="18" charset="0"/>
              </a:rPr>
              <a:t> </a:t>
            </a:r>
          </a:p>
          <a:p>
            <a:pPr algn="l"/>
            <a:r>
              <a:rPr lang="en-US" err="1">
                <a:latin typeface="Times New Roman" panose="02020603050405020304" pitchFamily="18" charset="0"/>
                <a:cs typeface="Times New Roman" panose="02020603050405020304" pitchFamily="18" charset="0"/>
              </a:rPr>
              <a:t>Nguyễn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Việt</a:t>
            </a:r>
            <a:r>
              <a:rPr lang="en-US">
                <a:latin typeface="Times New Roman" panose="02020603050405020304" pitchFamily="18" charset="0"/>
                <a:cs typeface="Times New Roman" panose="02020603050405020304" pitchFamily="18" charset="0"/>
              </a:rPr>
              <a:t> Thanh</a:t>
            </a:r>
          </a:p>
        </p:txBody>
      </p:sp>
    </p:spTree>
    <p:extLst>
      <p:ext uri="{BB962C8B-B14F-4D97-AF65-F5344CB8AC3E}">
        <p14:creationId xmlns:p14="http://schemas.microsoft.com/office/powerpoint/2010/main" val="3010401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r>
              <a:rPr lang="en-US" b="1">
                <a:latin typeface="Times New Roman" panose="02020603050405020304" pitchFamily="18" charset="0"/>
                <a:cs typeface="Times New Roman" panose="02020603050405020304" pitchFamily="18" charset="0"/>
              </a:rPr>
              <a:t>Hiển thị sản phẩm theo từng danh mục:</a:t>
            </a:r>
            <a:br>
              <a:rPr lang="en-US" b="1">
                <a:latin typeface="Times New Roman" panose="02020603050405020304" pitchFamily="18" charset="0"/>
                <a:cs typeface="Times New Roman" panose="02020603050405020304" pitchFamily="18" charset="0"/>
              </a:rPr>
            </a:br>
            <a:r>
              <a:rPr lang="en-US" sz="360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Người dùng có thể tìm kiếm sản phẩm theo từng danh mục sản phẩm hiện có.</a:t>
            </a: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sz="3600" b="1">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endParaRPr lang="en-US" sz="16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43FB4D8-5A1C-4BA9-B949-0F26EFB44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230" y="1849120"/>
            <a:ext cx="7940180" cy="4734560"/>
          </a:xfrm>
          <a:prstGeom prst="rect">
            <a:avLst/>
          </a:prstGeom>
        </p:spPr>
      </p:pic>
    </p:spTree>
    <p:extLst>
      <p:ext uri="{BB962C8B-B14F-4D97-AF65-F5344CB8AC3E}">
        <p14:creationId xmlns:p14="http://schemas.microsoft.com/office/powerpoint/2010/main" val="3476657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r>
              <a:rPr lang="en-US" b="1">
                <a:latin typeface="Times New Roman" panose="02020603050405020304" pitchFamily="18" charset="0"/>
                <a:cs typeface="Times New Roman" panose="02020603050405020304" pitchFamily="18" charset="0"/>
              </a:rPr>
              <a:t>Tìm kiếm sản phẩm:</a:t>
            </a:r>
            <a:br>
              <a:rPr lang="en-US">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rPr>
              <a:t>- người dùng nhập từ khóa vào ô tìm kiếm và nhấn tìm kiếm</a:t>
            </a: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sz="3600" b="1">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endParaRPr lang="en-US" sz="16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14F1C6F-CEB6-45CF-8E17-E4E3E4D59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217" y="1497558"/>
            <a:ext cx="6493263" cy="5025161"/>
          </a:xfrm>
          <a:prstGeom prst="rect">
            <a:avLst/>
          </a:prstGeom>
        </p:spPr>
      </p:pic>
    </p:spTree>
    <p:extLst>
      <p:ext uri="{BB962C8B-B14F-4D97-AF65-F5344CB8AC3E}">
        <p14:creationId xmlns:p14="http://schemas.microsoft.com/office/powerpoint/2010/main" val="283488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lstStyle/>
          <a:p>
            <a:pPr lvl="2"/>
            <a:r>
              <a:rPr lang="en-US" sz="4200" b="1">
                <a:latin typeface="Times New Roman" panose="02020603050405020304" pitchFamily="18" charset="0"/>
                <a:cs typeface="Times New Roman" panose="02020603050405020304" pitchFamily="18" charset="0"/>
              </a:rPr>
              <a:t>Thêm sản phẩm vào giỏ hang:</a:t>
            </a:r>
            <a:br>
              <a:rPr lang="en-US" b="1">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Sau khi người dùng click thêm giỏ hang thì người dùng có thể xem tiếp</a:t>
            </a:r>
            <a:br>
              <a:rPr lang="en-US" b="1">
                <a:latin typeface="Times New Roman" panose="02020603050405020304" pitchFamily="18" charset="0"/>
                <a:cs typeface="Times New Roman" panose="02020603050405020304" pitchFamily="18" charset="0"/>
              </a:rPr>
            </a:br>
            <a:br>
              <a:rPr lang="en-US" sz="1600">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sz="4400" b="1">
                <a:latin typeface="Times New Roman" panose="02020603050405020304" pitchFamily="18" charset="0"/>
                <a:cs typeface="Times New Roman" panose="02020603050405020304" pitchFamily="18" charset="0"/>
              </a:rPr>
            </a:br>
            <a:br>
              <a:rPr lang="en-US" sz="440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064DC90-0FE4-4DDC-B978-682577309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3" y="2054716"/>
            <a:ext cx="4505954" cy="2057687"/>
          </a:xfrm>
          <a:prstGeom prst="rect">
            <a:avLst/>
          </a:prstGeom>
        </p:spPr>
      </p:pic>
    </p:spTree>
    <p:extLst>
      <p:ext uri="{BB962C8B-B14F-4D97-AF65-F5344CB8AC3E}">
        <p14:creationId xmlns:p14="http://schemas.microsoft.com/office/powerpoint/2010/main" val="3688410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lstStyle/>
          <a:p>
            <a:pPr lvl="2"/>
            <a:r>
              <a:rPr lang="en-US" sz="4200" b="1">
                <a:latin typeface="Times New Roman" panose="02020603050405020304" pitchFamily="18" charset="0"/>
                <a:cs typeface="Times New Roman" panose="02020603050405020304" pitchFamily="18" charset="0"/>
              </a:rPr>
              <a:t>Thêm sản phẩm vào giỏ hang:</a:t>
            </a:r>
            <a:br>
              <a:rPr lang="en-US" b="1">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  Sau khi người dùng click thêm giỏ hang thì người dùng có thể xem tiếp</a:t>
            </a:r>
            <a:br>
              <a:rPr lang="en-US" b="1">
                <a:latin typeface="Times New Roman" panose="02020603050405020304" pitchFamily="18" charset="0"/>
                <a:cs typeface="Times New Roman" panose="02020603050405020304" pitchFamily="18" charset="0"/>
              </a:rPr>
            </a:br>
            <a:br>
              <a:rPr lang="en-US" sz="1600">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sz="4400" b="1">
                <a:latin typeface="Times New Roman" panose="02020603050405020304" pitchFamily="18" charset="0"/>
                <a:cs typeface="Times New Roman" panose="02020603050405020304" pitchFamily="18" charset="0"/>
              </a:rPr>
            </a:br>
            <a:br>
              <a:rPr lang="en-US" sz="440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095081D-FD94-4811-97A2-6352BA7F2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844" y="1285240"/>
            <a:ext cx="9872391" cy="5389880"/>
          </a:xfrm>
          <a:prstGeom prst="rect">
            <a:avLst/>
          </a:prstGeom>
        </p:spPr>
      </p:pic>
    </p:spTree>
    <p:extLst>
      <p:ext uri="{BB962C8B-B14F-4D97-AF65-F5344CB8AC3E}">
        <p14:creationId xmlns:p14="http://schemas.microsoft.com/office/powerpoint/2010/main" val="55373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fontScale="90000"/>
          </a:bodyPr>
          <a:lstStyle/>
          <a:p>
            <a:r>
              <a:rPr lang="en-US" sz="4700" b="1">
                <a:latin typeface="Times New Roman" panose="02020603050405020304" pitchFamily="18" charset="0"/>
                <a:cs typeface="Times New Roman" panose="02020603050405020304" pitchFamily="18" charset="0"/>
              </a:rPr>
              <a:t>Thanh toán giỏ hàng</a:t>
            </a:r>
            <a:br>
              <a:rPr lang="en-US" sz="4000" b="1">
                <a:latin typeface="Times New Roman" panose="02020603050405020304" pitchFamily="18" charset="0"/>
                <a:cs typeface="Times New Roman" panose="02020603050405020304" pitchFamily="18" charset="0"/>
              </a:rPr>
            </a:br>
            <a:r>
              <a:rPr lang="en-US" sz="4400">
                <a:latin typeface="Times New Roman" panose="02020603050405020304" pitchFamily="18" charset="0"/>
                <a:cs typeface="Times New Roman" panose="02020603050405020304" pitchFamily="18" charset="0"/>
              </a:rPr>
              <a:t>	- </a:t>
            </a:r>
            <a:r>
              <a:rPr lang="en-US" sz="3100">
                <a:latin typeface="Times New Roman" panose="02020603050405020304" pitchFamily="18" charset="0"/>
                <a:cs typeface="Times New Roman" panose="02020603050405020304" pitchFamily="18" charset="0"/>
              </a:rPr>
              <a:t>sau khi người dùng đăng nhập thì trang web sẽ chuyển tới trang thanh toán</a:t>
            </a:r>
            <a:br>
              <a:rPr lang="en-US">
                <a:latin typeface="Times New Roman" panose="02020603050405020304" pitchFamily="18" charset="0"/>
                <a:cs typeface="Times New Roman" panose="02020603050405020304" pitchFamily="18" charset="0"/>
              </a:rPr>
            </a:br>
            <a:br>
              <a:rPr lang="en-US" sz="4800">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sz="9600" b="1">
                <a:latin typeface="Times New Roman" panose="02020603050405020304" pitchFamily="18" charset="0"/>
                <a:cs typeface="Times New Roman" panose="02020603050405020304" pitchFamily="18" charset="0"/>
              </a:rPr>
            </a:br>
            <a:br>
              <a:rPr lang="en-US" sz="9600">
                <a:latin typeface="Times New Roman" panose="02020603050405020304" pitchFamily="18" charset="0"/>
                <a:cs typeface="Times New Roman" panose="02020603050405020304" pitchFamily="18" charset="0"/>
              </a:rPr>
            </a:br>
            <a:endParaRPr lang="en-US" sz="60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32543DC-DB7B-43AC-844C-5C0042984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353" y="1706880"/>
            <a:ext cx="7244160" cy="4907280"/>
          </a:xfrm>
          <a:prstGeom prst="rect">
            <a:avLst/>
          </a:prstGeom>
        </p:spPr>
      </p:pic>
    </p:spTree>
    <p:extLst>
      <p:ext uri="{BB962C8B-B14F-4D97-AF65-F5344CB8AC3E}">
        <p14:creationId xmlns:p14="http://schemas.microsoft.com/office/powerpoint/2010/main" val="3712880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r>
              <a:rPr lang="en-US" b="1">
                <a:latin typeface="Times New Roman" panose="02020603050405020304" pitchFamily="18" charset="0"/>
                <a:cs typeface="Times New Roman" panose="02020603050405020304" pitchFamily="18" charset="0"/>
              </a:rPr>
              <a:t>Bình luận sản phẩm:</a:t>
            </a:r>
            <a:br>
              <a:rPr lang="en-US" sz="3600" b="1">
                <a:latin typeface="Times New Roman" panose="02020603050405020304" pitchFamily="18" charset="0"/>
                <a:cs typeface="Times New Roman" panose="02020603050405020304" pitchFamily="18" charset="0"/>
              </a:rPr>
            </a:br>
            <a:r>
              <a:rPr lang="en-US" sz="3600" b="1">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sau khi người dung đăng nhập thì có thể đánh giá bình luận sản phẩm</a:t>
            </a: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40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8000" b="1">
                <a:latin typeface="Times New Roman" panose="02020603050405020304" pitchFamily="18" charset="0"/>
                <a:cs typeface="Times New Roman" panose="02020603050405020304" pitchFamily="18" charset="0"/>
              </a:rPr>
            </a:br>
            <a:br>
              <a:rPr lang="en-US" sz="8000">
                <a:latin typeface="Times New Roman" panose="02020603050405020304" pitchFamily="18" charset="0"/>
                <a:cs typeface="Times New Roman" panose="02020603050405020304" pitchFamily="18" charset="0"/>
              </a:rPr>
            </a:br>
            <a:endParaRPr lang="en-US" sz="48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6E06556-A3BC-45B3-A1D3-352ABA473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969" y="1565933"/>
            <a:ext cx="8455111" cy="5124546"/>
          </a:xfrm>
          <a:prstGeom prst="rect">
            <a:avLst/>
          </a:prstGeom>
        </p:spPr>
      </p:pic>
    </p:spTree>
    <p:extLst>
      <p:ext uri="{BB962C8B-B14F-4D97-AF65-F5344CB8AC3E}">
        <p14:creationId xmlns:p14="http://schemas.microsoft.com/office/powerpoint/2010/main" val="3036226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r>
              <a:rPr lang="en-US" b="1">
                <a:latin typeface="Times New Roman" panose="02020603050405020304" pitchFamily="18" charset="0"/>
                <a:cs typeface="Times New Roman" panose="02020603050405020304" pitchFamily="18" charset="0"/>
              </a:rPr>
              <a:t>Đăng nhập admin:</a:t>
            </a:r>
            <a:br>
              <a:rPr lang="en-US" sz="3600" b="1">
                <a:latin typeface="Times New Roman" panose="02020603050405020304" pitchFamily="18" charset="0"/>
                <a:cs typeface="Times New Roman" panose="02020603050405020304" pitchFamily="18" charset="0"/>
              </a:rPr>
            </a:br>
            <a:r>
              <a:rPr lang="en-US" sz="3600" b="1">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Admin nhập tài khoản mật khẩu và nhấn đăng nhập</a:t>
            </a: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40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8000" b="1">
                <a:latin typeface="Times New Roman" panose="02020603050405020304" pitchFamily="18" charset="0"/>
                <a:cs typeface="Times New Roman" panose="02020603050405020304" pitchFamily="18" charset="0"/>
              </a:rPr>
            </a:br>
            <a:br>
              <a:rPr lang="en-US" sz="8000">
                <a:latin typeface="Times New Roman" panose="02020603050405020304" pitchFamily="18" charset="0"/>
                <a:cs typeface="Times New Roman" panose="02020603050405020304" pitchFamily="18" charset="0"/>
              </a:rPr>
            </a:br>
            <a:endParaRPr lang="en-US" sz="48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C878FEE-E5D8-407F-BFE9-AA72EAC56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190" y="1883115"/>
            <a:ext cx="6049219" cy="4229690"/>
          </a:xfrm>
          <a:prstGeom prst="rect">
            <a:avLst/>
          </a:prstGeom>
        </p:spPr>
      </p:pic>
    </p:spTree>
    <p:extLst>
      <p:ext uri="{BB962C8B-B14F-4D97-AF65-F5344CB8AC3E}">
        <p14:creationId xmlns:p14="http://schemas.microsoft.com/office/powerpoint/2010/main" val="539234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pPr lvl="2"/>
            <a:r>
              <a:rPr lang="en-US" sz="4200" b="1">
                <a:latin typeface="Times New Roman" panose="02020603050405020304" pitchFamily="18" charset="0"/>
                <a:cs typeface="Times New Roman" panose="02020603050405020304" pitchFamily="18" charset="0"/>
              </a:rPr>
              <a:t>Trang quản lý:</a:t>
            </a:r>
            <a:br>
              <a:rPr lang="en-US" sz="6000">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rPr>
              <a:t>- sau khi đăng nhập thành công thì trang web chuyển tới trang quản lý</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14CDDC1-AFC8-4F02-88DA-44C0151AA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840" y="1737360"/>
            <a:ext cx="6868160" cy="3901440"/>
          </a:xfrm>
          <a:prstGeom prst="rect">
            <a:avLst/>
          </a:prstGeom>
        </p:spPr>
      </p:pic>
    </p:spTree>
    <p:extLst>
      <p:ext uri="{BB962C8B-B14F-4D97-AF65-F5344CB8AC3E}">
        <p14:creationId xmlns:p14="http://schemas.microsoft.com/office/powerpoint/2010/main" val="3731719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r>
              <a:rPr lang="en-US" b="1">
                <a:latin typeface="Times New Roman" panose="02020603050405020304" pitchFamily="18" charset="0"/>
                <a:cs typeface="Times New Roman" panose="02020603050405020304" pitchFamily="18" charset="0"/>
              </a:rPr>
              <a:t>Quản lý slider:</a:t>
            </a:r>
            <a:br>
              <a:rPr lang="en-US" sz="9600">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rPr>
              <a:t>-Thêm slider</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00C3B77-BF87-42C2-8292-DC7308AEA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0" y="1564640"/>
            <a:ext cx="7670800" cy="4385662"/>
          </a:xfrm>
          <a:prstGeom prst="rect">
            <a:avLst/>
          </a:prstGeom>
        </p:spPr>
      </p:pic>
    </p:spTree>
    <p:extLst>
      <p:ext uri="{BB962C8B-B14F-4D97-AF65-F5344CB8AC3E}">
        <p14:creationId xmlns:p14="http://schemas.microsoft.com/office/powerpoint/2010/main" val="1611320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pPr>
              <a:lnSpc>
                <a:spcPct val="150000"/>
              </a:lnSpc>
            </a:pPr>
            <a:r>
              <a:rPr lang="en-US" sz="3200" b="1">
                <a:latin typeface="Times New Roman" panose="02020603050405020304" pitchFamily="18" charset="0"/>
                <a:cs typeface="Times New Roman" panose="02020603050405020304" pitchFamily="18" charset="0"/>
              </a:rPr>
              <a:t>Quản lý slider:</a:t>
            </a:r>
            <a:br>
              <a:rPr lang="en-US" sz="3200" b="1">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rPr>
              <a:t>- Liệt kê slider</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0FAC3B2-3935-4DF3-A884-257FC5F26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760" y="1850460"/>
            <a:ext cx="9448800" cy="4335640"/>
          </a:xfrm>
          <a:prstGeom prst="rect">
            <a:avLst/>
          </a:prstGeom>
        </p:spPr>
      </p:pic>
    </p:spTree>
    <p:extLst>
      <p:ext uri="{BB962C8B-B14F-4D97-AF65-F5344CB8AC3E}">
        <p14:creationId xmlns:p14="http://schemas.microsoft.com/office/powerpoint/2010/main" val="3679278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595086"/>
            <a:ext cx="12191999" cy="6262914"/>
          </a:xfrm>
        </p:spPr>
        <p:txBody>
          <a:bodyPr>
            <a:normAutofit/>
          </a:bodyPr>
          <a:lstStyle/>
          <a:p>
            <a:r>
              <a:rPr lang="en-US" sz="3600" err="1">
                <a:latin typeface="Times New Roman" panose="02020603050405020304" pitchFamily="18" charset="0"/>
                <a:cs typeface="Times New Roman" panose="02020603050405020304" pitchFamily="18" charset="0"/>
              </a:rPr>
              <a:t>Giới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thiệu</a:t>
            </a:r>
            <a:r>
              <a:rPr lang="en-US" sz="3600">
                <a:latin typeface="Times New Roman" panose="02020603050405020304" pitchFamily="18" charset="0"/>
                <a:cs typeface="Times New Roman" panose="02020603050405020304" pitchFamily="18" charset="0"/>
              </a:rPr>
              <a:t>:</a:t>
            </a:r>
            <a:br>
              <a:rPr lang="en-US" sz="3600">
                <a:latin typeface="Times New Roman" panose="02020603050405020304" pitchFamily="18" charset="0"/>
                <a:cs typeface="Times New Roman" panose="02020603050405020304" pitchFamily="18" charset="0"/>
              </a:rPr>
            </a:b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Ngày</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này</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trong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nhịp</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sống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hối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hả</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của</a:t>
            </a:r>
            <a:r>
              <a:rPr lang="en-US" sz="3600">
                <a:latin typeface="Times New Roman" panose="02020603050405020304" pitchFamily="18" charset="0"/>
                <a:cs typeface="Times New Roman" panose="02020603050405020304" pitchFamily="18" charset="0"/>
              </a:rPr>
              <a:t> con </a:t>
            </a:r>
            <a:r>
              <a:rPr lang="en-US" sz="3600" err="1">
                <a:latin typeface="Times New Roman" panose="02020603050405020304" pitchFamily="18" charset="0"/>
                <a:cs typeface="Times New Roman" panose="02020603050405020304" pitchFamily="18" charset="0"/>
              </a:rPr>
              <a:t>người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thì</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việc</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dành</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thời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gian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để</a:t>
            </a:r>
            <a:r>
              <a:rPr lang="en-US" sz="3600">
                <a:latin typeface="Times New Roman" panose="02020603050405020304" pitchFamily="18" charset="0"/>
                <a:cs typeface="Times New Roman" panose="02020603050405020304" pitchFamily="18" charset="0"/>
              </a:rPr>
              <a:t> ra </a:t>
            </a:r>
            <a:r>
              <a:rPr lang="en-US" sz="3600" err="1">
                <a:latin typeface="Times New Roman" panose="02020603050405020304" pitchFamily="18" charset="0"/>
                <a:cs typeface="Times New Roman" panose="02020603050405020304" pitchFamily="18" charset="0"/>
              </a:rPr>
              <a:t>ngoài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để</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mua</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sắm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trở</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nên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là</a:t>
            </a:r>
            <a:r>
              <a:rPr lang="en-US" sz="3600">
                <a:latin typeface="Times New Roman" panose="02020603050405020304" pitchFamily="18" charset="0"/>
                <a:cs typeface="Times New Roman" panose="02020603050405020304" pitchFamily="18" charset="0"/>
              </a:rPr>
              <a:t> 1 </a:t>
            </a:r>
            <a:r>
              <a:rPr lang="en-US" sz="3600" err="1">
                <a:latin typeface="Times New Roman" panose="02020603050405020304" pitchFamily="18" charset="0"/>
                <a:cs typeface="Times New Roman" panose="02020603050405020304" pitchFamily="18" charset="0"/>
              </a:rPr>
              <a:t>điều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quá</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xa</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xỉ</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Những</a:t>
            </a:r>
            <a:r>
              <a:rPr lang="en-US" sz="3600">
                <a:latin typeface="Times New Roman" panose="02020603050405020304" pitchFamily="18" charset="0"/>
                <a:cs typeface="Times New Roman" panose="02020603050405020304" pitchFamily="18" charset="0"/>
              </a:rPr>
              <a:t> lo </a:t>
            </a:r>
            <a:r>
              <a:rPr lang="en-US" sz="3600" err="1">
                <a:latin typeface="Times New Roman" panose="02020603050405020304" pitchFamily="18" charset="0"/>
                <a:cs typeface="Times New Roman" panose="02020603050405020304" pitchFamily="18" charset="0"/>
              </a:rPr>
              <a:t>lắng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về</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giao</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thông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không</a:t>
            </a:r>
            <a:r>
              <a:rPr lang="en-US" sz="3600">
                <a:latin typeface="Times New Roman" panose="02020603050405020304" pitchFamily="18" charset="0"/>
                <a:cs typeface="Times New Roman" panose="02020603050405020304" pitchFamily="18" charset="0"/>
              </a:rPr>
              <a:t> an </a:t>
            </a:r>
            <a:r>
              <a:rPr lang="en-US" sz="3600" err="1">
                <a:latin typeface="Times New Roman" panose="02020603050405020304" pitchFamily="18" charset="0"/>
                <a:cs typeface="Times New Roman" panose="02020603050405020304" pitchFamily="18" charset="0"/>
              </a:rPr>
              <a:t>toàn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và</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hạn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chế</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trong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việc</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mua</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hàng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truyền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thống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có</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thể</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tránh</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được</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trong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khi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mua</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sắm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trực</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tuyến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Với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mua</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sắm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trực</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tuyến</a:t>
            </a:r>
            <a:r>
              <a:rPr lang="en-US" sz="3600">
                <a:latin typeface="Times New Roman" panose="02020603050405020304" pitchFamily="18" charset="0"/>
                <a:cs typeface="Times New Roman" panose="02020603050405020304" pitchFamily="18" charset="0"/>
              </a:rPr>
              <a:t>(online), </a:t>
            </a:r>
            <a:r>
              <a:rPr lang="en-US" sz="3600" err="1">
                <a:latin typeface="Times New Roman" panose="02020603050405020304" pitchFamily="18" charset="0"/>
                <a:cs typeface="Times New Roman" panose="02020603050405020304" pitchFamily="18" charset="0"/>
              </a:rPr>
              <a:t>bạn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cũng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không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cần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phải</a:t>
            </a:r>
            <a:r>
              <a:rPr lang="en-US" sz="3600">
                <a:latin typeface="Times New Roman" panose="02020603050405020304" pitchFamily="18" charset="0"/>
                <a:cs typeface="Times New Roman" panose="02020603050405020304" pitchFamily="18" charset="0"/>
              </a:rPr>
              <a:t> lo </a:t>
            </a:r>
            <a:r>
              <a:rPr lang="en-US" sz="3600" err="1">
                <a:latin typeface="Times New Roman" panose="02020603050405020304" pitchFamily="18" charset="0"/>
                <a:cs typeface="Times New Roman" panose="02020603050405020304" pitchFamily="18" charset="0"/>
              </a:rPr>
              <a:t>lắng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về</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điều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kiện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thời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tiết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Người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tiêu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dùng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và</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các</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khách</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hàng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là</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những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tổ</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chức</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công</a:t>
            </a:r>
            <a:r>
              <a:rPr lang="en-US" sz="3600">
                <a:latin typeface="Times New Roman" panose="02020603050405020304" pitchFamily="18" charset="0"/>
                <a:cs typeface="Times New Roman" panose="02020603050405020304" pitchFamily="18" charset="0"/>
              </a:rPr>
              <a:t> ty,… </a:t>
            </a:r>
            <a:r>
              <a:rPr lang="en-US" sz="3600" err="1">
                <a:latin typeface="Times New Roman" panose="02020603050405020304" pitchFamily="18" charset="0"/>
                <a:cs typeface="Times New Roman" panose="02020603050405020304" pitchFamily="18" charset="0"/>
              </a:rPr>
              <a:t>đang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dần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chuyển</a:t>
            </a:r>
            <a:r>
              <a:rPr lang="en-US" sz="3600">
                <a:latin typeface="Times New Roman" panose="02020603050405020304" pitchFamily="18" charset="0"/>
                <a:cs typeface="Times New Roman" panose="02020603050405020304" pitchFamily="18" charset="0"/>
              </a:rPr>
              <a:t> sang </a:t>
            </a:r>
            <a:r>
              <a:rPr lang="en-US" sz="3600" err="1">
                <a:latin typeface="Times New Roman" panose="02020603050405020304" pitchFamily="18" charset="0"/>
                <a:cs typeface="Times New Roman" panose="02020603050405020304" pitchFamily="18" charset="0"/>
              </a:rPr>
              <a:t>mua</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sắm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trực</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tuyến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nhiều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hơn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nhằm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tiết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kiệm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thời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gian</a:t>
            </a:r>
            <a:r>
              <a:rPr lang="en-US" sz="36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12303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r>
              <a:rPr lang="en-US" b="1">
                <a:latin typeface="Times New Roman" panose="02020603050405020304" pitchFamily="18" charset="0"/>
                <a:cs typeface="Times New Roman" panose="02020603050405020304" pitchFamily="18" charset="0"/>
              </a:rPr>
              <a:t>Quản lý đơn hàng:</a:t>
            </a:r>
            <a:br>
              <a:rPr lang="en-US" sz="6600">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rPr>
              <a:t>- Liệt kê các đơn hang</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C2C60F1-ABA5-4419-81C8-33989C4CC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320" y="1796202"/>
            <a:ext cx="10220960" cy="4045797"/>
          </a:xfrm>
          <a:prstGeom prst="rect">
            <a:avLst/>
          </a:prstGeom>
        </p:spPr>
      </p:pic>
    </p:spTree>
    <p:extLst>
      <p:ext uri="{BB962C8B-B14F-4D97-AF65-F5344CB8AC3E}">
        <p14:creationId xmlns:p14="http://schemas.microsoft.com/office/powerpoint/2010/main" val="2532076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r>
              <a:rPr lang="en-US" b="1">
                <a:latin typeface="Times New Roman" panose="02020603050405020304" pitchFamily="18" charset="0"/>
                <a:cs typeface="Times New Roman" panose="02020603050405020304" pitchFamily="18" charset="0"/>
              </a:rPr>
              <a:t>Quản lý đơn hàng:</a:t>
            </a:r>
            <a:br>
              <a:rPr lang="en-US" sz="6600" b="1">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rPr>
              <a:t>- Xem chi tiết đơn hàng, duyệt đơn</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EFCE57D-D7DD-4CFC-8166-4E2FB93C4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34" y="1239520"/>
            <a:ext cx="11998332" cy="4917440"/>
          </a:xfrm>
          <a:prstGeom prst="rect">
            <a:avLst/>
          </a:prstGeom>
        </p:spPr>
      </p:pic>
    </p:spTree>
    <p:extLst>
      <p:ext uri="{BB962C8B-B14F-4D97-AF65-F5344CB8AC3E}">
        <p14:creationId xmlns:p14="http://schemas.microsoft.com/office/powerpoint/2010/main" val="171349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pPr lvl="2"/>
            <a:r>
              <a:rPr lang="en-US" sz="4200" b="1">
                <a:latin typeface="Times New Roman" panose="02020603050405020304" pitchFamily="18" charset="0"/>
                <a:cs typeface="Times New Roman" panose="02020603050405020304" pitchFamily="18" charset="0"/>
              </a:rPr>
              <a:t>Quản lý phí vận chuyển:</a:t>
            </a:r>
            <a:br>
              <a:rPr lang="en-US" sz="8000">
                <a:latin typeface="Times New Roman" panose="02020603050405020304" pitchFamily="18" charset="0"/>
                <a:cs typeface="Times New Roman" panose="02020603050405020304" pitchFamily="18" charset="0"/>
              </a:rPr>
            </a:br>
            <a:endParaRPr lang="en-US" sz="80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4DDC1E7-5869-4D59-8F20-47B2E48A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1315103"/>
            <a:ext cx="10048240" cy="4573645"/>
          </a:xfrm>
          <a:prstGeom prst="rect">
            <a:avLst/>
          </a:prstGeom>
        </p:spPr>
      </p:pic>
    </p:spTree>
    <p:extLst>
      <p:ext uri="{BB962C8B-B14F-4D97-AF65-F5344CB8AC3E}">
        <p14:creationId xmlns:p14="http://schemas.microsoft.com/office/powerpoint/2010/main" val="1281433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pPr lvl="2"/>
            <a:r>
              <a:rPr lang="en-US" sz="4200" b="1">
                <a:latin typeface="Times New Roman" panose="02020603050405020304" pitchFamily="18" charset="0"/>
                <a:cs typeface="Times New Roman" panose="02020603050405020304" pitchFamily="18" charset="0"/>
              </a:rPr>
              <a:t>Quản lý danh mục sản phẩm:</a:t>
            </a:r>
            <a:br>
              <a:rPr lang="en-US" sz="4200" b="1">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rPr>
              <a:t>- Thêm danh mục sản phẩm</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7CCF847-432E-45A5-BC47-F617AE31E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0" y="1614068"/>
            <a:ext cx="10932160" cy="4837596"/>
          </a:xfrm>
          <a:prstGeom prst="rect">
            <a:avLst/>
          </a:prstGeom>
        </p:spPr>
      </p:pic>
    </p:spTree>
    <p:extLst>
      <p:ext uri="{BB962C8B-B14F-4D97-AF65-F5344CB8AC3E}">
        <p14:creationId xmlns:p14="http://schemas.microsoft.com/office/powerpoint/2010/main" val="1426031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pPr lvl="2"/>
            <a:r>
              <a:rPr lang="en-US" sz="4200" b="1">
                <a:latin typeface="Times New Roman" panose="02020603050405020304" pitchFamily="18" charset="0"/>
                <a:cs typeface="Times New Roman" panose="02020603050405020304" pitchFamily="18" charset="0"/>
              </a:rPr>
              <a:t>Quản lý danh mục sản phẩm:</a:t>
            </a:r>
            <a:br>
              <a:rPr lang="en-US" sz="4200" b="1">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rPr>
              <a:t>- Liệt kê danh mục sản phẩm</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1B4E236-A85E-4A90-9EC8-750042C2D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560" y="1897188"/>
            <a:ext cx="10180320" cy="3488881"/>
          </a:xfrm>
          <a:prstGeom prst="rect">
            <a:avLst/>
          </a:prstGeom>
        </p:spPr>
      </p:pic>
    </p:spTree>
    <p:extLst>
      <p:ext uri="{BB962C8B-B14F-4D97-AF65-F5344CB8AC3E}">
        <p14:creationId xmlns:p14="http://schemas.microsoft.com/office/powerpoint/2010/main" val="260116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pPr lvl="2"/>
            <a:r>
              <a:rPr lang="en-US" sz="4200" b="1">
                <a:latin typeface="Times New Roman" panose="02020603050405020304" pitchFamily="18" charset="0"/>
                <a:cs typeface="Times New Roman" panose="02020603050405020304" pitchFamily="18" charset="0"/>
              </a:rPr>
              <a:t>Quản lý các bình luận:</a:t>
            </a:r>
            <a:br>
              <a:rPr lang="en-US" sz="4200" b="1">
                <a:latin typeface="Times New Roman" panose="02020603050405020304" pitchFamily="18" charset="0"/>
                <a:cs typeface="Times New Roman" panose="02020603050405020304" pitchFamily="18" charset="0"/>
              </a:rPr>
            </a:br>
            <a:endParaRPr lang="en-US" sz="42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EE4DA12-7D58-46CF-A6AA-155E41EBA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00" y="1412240"/>
            <a:ext cx="10870400" cy="4314190"/>
          </a:xfrm>
          <a:prstGeom prst="rect">
            <a:avLst/>
          </a:prstGeom>
        </p:spPr>
      </p:pic>
    </p:spTree>
    <p:extLst>
      <p:ext uri="{BB962C8B-B14F-4D97-AF65-F5344CB8AC3E}">
        <p14:creationId xmlns:p14="http://schemas.microsoft.com/office/powerpoint/2010/main" val="4208053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pPr lvl="2"/>
            <a:r>
              <a:rPr lang="en-US" sz="4200" b="1">
                <a:latin typeface="Times New Roman" panose="02020603050405020304" pitchFamily="18" charset="0"/>
                <a:cs typeface="Times New Roman" panose="02020603050405020304" pitchFamily="18" charset="0"/>
              </a:rPr>
              <a:t>Quản lý thương hiệu sản phẩm:</a:t>
            </a:r>
            <a:br>
              <a:rPr lang="en-US" sz="4200" b="1">
                <a:latin typeface="Times New Roman" panose="02020603050405020304" pitchFamily="18" charset="0"/>
                <a:cs typeface="Times New Roman" panose="02020603050405020304" pitchFamily="18" charset="0"/>
              </a:rPr>
            </a:br>
            <a:r>
              <a:rPr lang="en-US" sz="2800">
                <a:latin typeface="Times New Roman" panose="02020603050405020304" pitchFamily="18" charset="0"/>
                <a:cs typeface="Times New Roman" panose="02020603050405020304" pitchFamily="18" charset="0"/>
              </a:rPr>
              <a:t>- Thêm thương hiệu</a:t>
            </a:r>
            <a:br>
              <a:rPr lang="en-US" sz="2800">
                <a:latin typeface="Times New Roman" panose="02020603050405020304" pitchFamily="18" charset="0"/>
                <a:cs typeface="Times New Roman" panose="02020603050405020304" pitchFamily="18" charset="0"/>
              </a:rPr>
            </a:br>
            <a:endParaRPr lang="en-US" sz="2800">
              <a:latin typeface="Times New Roman" panose="02020603050405020304" pitchFamily="18" charset="0"/>
              <a:cs typeface="Times New Roman" panose="02020603050405020304" pitchFamily="18" charset="0"/>
            </a:endParaRPr>
          </a:p>
        </p:txBody>
      </p:sp>
      <p:pic>
        <p:nvPicPr>
          <p:cNvPr id="4" name="image26.png">
            <a:extLst>
              <a:ext uri="{FF2B5EF4-FFF2-40B4-BE49-F238E27FC236}">
                <a16:creationId xmlns:a16="http://schemas.microsoft.com/office/drawing/2014/main" id="{07BB39F9-9CFE-43C7-8B3C-9F7C92EFEABC}"/>
              </a:ext>
            </a:extLst>
          </p:cNvPr>
          <p:cNvPicPr/>
          <p:nvPr/>
        </p:nvPicPr>
        <p:blipFill>
          <a:blip r:embed="rId2"/>
          <a:srcRect/>
          <a:stretch>
            <a:fillRect/>
          </a:stretch>
        </p:blipFill>
        <p:spPr>
          <a:xfrm>
            <a:off x="1330960" y="1859280"/>
            <a:ext cx="9306560" cy="3557587"/>
          </a:xfrm>
          <a:prstGeom prst="rect">
            <a:avLst/>
          </a:prstGeom>
          <a:ln/>
        </p:spPr>
      </p:pic>
    </p:spTree>
    <p:extLst>
      <p:ext uri="{BB962C8B-B14F-4D97-AF65-F5344CB8AC3E}">
        <p14:creationId xmlns:p14="http://schemas.microsoft.com/office/powerpoint/2010/main" val="2287016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fontScale="90000"/>
          </a:bodyPr>
          <a:lstStyle/>
          <a:p>
            <a:pPr lvl="2"/>
            <a:r>
              <a:rPr lang="en-US" sz="4700" b="1">
                <a:latin typeface="Times New Roman" panose="02020603050405020304" pitchFamily="18" charset="0"/>
                <a:cs typeface="Times New Roman" panose="02020603050405020304" pitchFamily="18" charset="0"/>
              </a:rPr>
              <a:t>Quản lý thương hiệu sản phẩm:</a:t>
            </a:r>
            <a:br>
              <a:rPr lang="en-US" b="1">
                <a:latin typeface="Times New Roman" panose="02020603050405020304" pitchFamily="18" charset="0"/>
                <a:cs typeface="Times New Roman" panose="02020603050405020304" pitchFamily="18" charset="0"/>
              </a:rPr>
            </a:br>
            <a:r>
              <a:rPr lang="en-US" sz="3100">
                <a:latin typeface="Times New Roman" panose="02020603050405020304" pitchFamily="18" charset="0"/>
                <a:cs typeface="Times New Roman" panose="02020603050405020304" pitchFamily="18" charset="0"/>
              </a:rPr>
              <a:t>- Liệt kê thương hiệu</a:t>
            </a:r>
            <a:br>
              <a:rPr lang="en-US" sz="3100">
                <a:latin typeface="Times New Roman" panose="02020603050405020304" pitchFamily="18" charset="0"/>
                <a:cs typeface="Times New Roman" panose="02020603050405020304" pitchFamily="18" charset="0"/>
              </a:rPr>
            </a:br>
            <a:br>
              <a:rPr lang="en-US"/>
            </a:br>
            <a:br>
              <a:rPr lang="en-US"/>
            </a:br>
            <a:br>
              <a:rPr lang="en-US"/>
            </a:br>
            <a:br>
              <a:rPr lang="en-US"/>
            </a:br>
            <a:br>
              <a:rPr lang="en-US" b="1"/>
            </a:br>
            <a:br>
              <a:rPr lang="en-US"/>
            </a:br>
            <a:br>
              <a:rPr lang="en-US"/>
            </a:br>
            <a:br>
              <a:rPr lang="en-US"/>
            </a:br>
            <a:br>
              <a:rPr lang="en-US"/>
            </a:br>
            <a:br>
              <a:rPr lang="en-US"/>
            </a:br>
            <a:br>
              <a:rPr lang="en-US" sz="3600"/>
            </a:br>
            <a:br>
              <a:rPr lang="en-US" sz="8000"/>
            </a:br>
            <a:br>
              <a:rPr lang="en-US" sz="8000"/>
            </a:br>
            <a:br>
              <a:rPr lang="en-US" sz="8000"/>
            </a:br>
            <a:br>
              <a:rPr lang="en-US" sz="8000"/>
            </a:br>
            <a:br>
              <a:rPr lang="en-US" sz="8000"/>
            </a:br>
            <a:br>
              <a:rPr lang="en-US" sz="20600" b="1"/>
            </a:br>
            <a:br>
              <a:rPr lang="en-US" sz="20600"/>
            </a:br>
            <a:endParaRPr lang="en-US" sz="8000">
              <a:latin typeface="Times New Roman" panose="02020603050405020304" pitchFamily="18" charset="0"/>
              <a:cs typeface="Times New Roman" panose="02020603050405020304" pitchFamily="18" charset="0"/>
            </a:endParaRPr>
          </a:p>
        </p:txBody>
      </p:sp>
      <p:pic>
        <p:nvPicPr>
          <p:cNvPr id="3" name="image40.png">
            <a:extLst>
              <a:ext uri="{FF2B5EF4-FFF2-40B4-BE49-F238E27FC236}">
                <a16:creationId xmlns:a16="http://schemas.microsoft.com/office/drawing/2014/main" id="{78DAC53D-C193-4516-AB00-233F859639F0}"/>
              </a:ext>
            </a:extLst>
          </p:cNvPr>
          <p:cNvPicPr/>
          <p:nvPr/>
        </p:nvPicPr>
        <p:blipFill>
          <a:blip r:embed="rId2"/>
          <a:srcRect/>
          <a:stretch>
            <a:fillRect/>
          </a:stretch>
        </p:blipFill>
        <p:spPr>
          <a:xfrm>
            <a:off x="1361440" y="1778000"/>
            <a:ext cx="8798560" cy="4187507"/>
          </a:xfrm>
          <a:prstGeom prst="rect">
            <a:avLst/>
          </a:prstGeom>
          <a:ln/>
        </p:spPr>
      </p:pic>
    </p:spTree>
    <p:extLst>
      <p:ext uri="{BB962C8B-B14F-4D97-AF65-F5344CB8AC3E}">
        <p14:creationId xmlns:p14="http://schemas.microsoft.com/office/powerpoint/2010/main" val="466105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fontScale="90000"/>
          </a:bodyPr>
          <a:lstStyle/>
          <a:p>
            <a:pPr lvl="2"/>
            <a:r>
              <a:rPr lang="en-US" sz="4700" b="1">
                <a:latin typeface="Times New Roman" panose="02020603050405020304" pitchFamily="18" charset="0"/>
                <a:cs typeface="Times New Roman" panose="02020603050405020304" pitchFamily="18" charset="0"/>
              </a:rPr>
              <a:t>Quản lý sản phẩm:</a:t>
            </a:r>
            <a:br>
              <a:rPr lang="en-US" b="1">
                <a:latin typeface="Times New Roman" panose="02020603050405020304" pitchFamily="18" charset="0"/>
                <a:cs typeface="Times New Roman" panose="02020603050405020304" pitchFamily="18" charset="0"/>
              </a:rPr>
            </a:br>
            <a:r>
              <a:rPr lang="en-US" sz="3100">
                <a:latin typeface="Times New Roman" panose="02020603050405020304" pitchFamily="18" charset="0"/>
                <a:cs typeface="Times New Roman" panose="02020603050405020304" pitchFamily="18" charset="0"/>
              </a:rPr>
              <a:t>- Thêm sản phẩm</a:t>
            </a:r>
            <a:br>
              <a:rPr lang="en-US" sz="3100">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b="1">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8000">
                <a:latin typeface="Times New Roman" panose="02020603050405020304" pitchFamily="18" charset="0"/>
                <a:cs typeface="Times New Roman" panose="02020603050405020304" pitchFamily="18" charset="0"/>
              </a:rPr>
            </a:br>
            <a:br>
              <a:rPr lang="en-US" sz="8000">
                <a:latin typeface="Times New Roman" panose="02020603050405020304" pitchFamily="18" charset="0"/>
                <a:cs typeface="Times New Roman" panose="02020603050405020304" pitchFamily="18" charset="0"/>
              </a:rPr>
            </a:br>
            <a:br>
              <a:rPr lang="en-US" sz="8000">
                <a:latin typeface="Times New Roman" panose="02020603050405020304" pitchFamily="18" charset="0"/>
                <a:cs typeface="Times New Roman" panose="02020603050405020304" pitchFamily="18" charset="0"/>
              </a:rPr>
            </a:br>
            <a:br>
              <a:rPr lang="en-US" sz="8000">
                <a:latin typeface="Times New Roman" panose="02020603050405020304" pitchFamily="18" charset="0"/>
                <a:cs typeface="Times New Roman" panose="02020603050405020304" pitchFamily="18" charset="0"/>
              </a:rPr>
            </a:br>
            <a:br>
              <a:rPr lang="en-US" sz="8000">
                <a:latin typeface="Times New Roman" panose="02020603050405020304" pitchFamily="18" charset="0"/>
                <a:cs typeface="Times New Roman" panose="02020603050405020304" pitchFamily="18" charset="0"/>
              </a:rPr>
            </a:br>
            <a:br>
              <a:rPr lang="en-US" sz="20600" b="1">
                <a:latin typeface="Times New Roman" panose="02020603050405020304" pitchFamily="18" charset="0"/>
                <a:cs typeface="Times New Roman" panose="02020603050405020304" pitchFamily="18" charset="0"/>
              </a:rPr>
            </a:br>
            <a:br>
              <a:rPr lang="en-US" sz="20600">
                <a:latin typeface="Times New Roman" panose="02020603050405020304" pitchFamily="18" charset="0"/>
                <a:cs typeface="Times New Roman" panose="02020603050405020304" pitchFamily="18" charset="0"/>
              </a:rPr>
            </a:br>
            <a:endParaRPr lang="en-US" sz="8000">
              <a:latin typeface="Times New Roman" panose="02020603050405020304" pitchFamily="18" charset="0"/>
              <a:cs typeface="Times New Roman" panose="02020603050405020304" pitchFamily="18" charset="0"/>
            </a:endParaRPr>
          </a:p>
        </p:txBody>
      </p:sp>
      <p:pic>
        <p:nvPicPr>
          <p:cNvPr id="3" name="image23.png">
            <a:extLst>
              <a:ext uri="{FF2B5EF4-FFF2-40B4-BE49-F238E27FC236}">
                <a16:creationId xmlns:a16="http://schemas.microsoft.com/office/drawing/2014/main" id="{F557C70C-667C-4C4E-B2F3-B305D89BB13A}"/>
              </a:ext>
            </a:extLst>
          </p:cNvPr>
          <p:cNvPicPr/>
          <p:nvPr/>
        </p:nvPicPr>
        <p:blipFill>
          <a:blip r:embed="rId2"/>
          <a:srcRect/>
          <a:stretch>
            <a:fillRect/>
          </a:stretch>
        </p:blipFill>
        <p:spPr>
          <a:xfrm>
            <a:off x="2164080" y="1386840"/>
            <a:ext cx="9011920" cy="5105400"/>
          </a:xfrm>
          <a:prstGeom prst="rect">
            <a:avLst/>
          </a:prstGeom>
          <a:ln/>
        </p:spPr>
      </p:pic>
    </p:spTree>
    <p:extLst>
      <p:ext uri="{BB962C8B-B14F-4D97-AF65-F5344CB8AC3E}">
        <p14:creationId xmlns:p14="http://schemas.microsoft.com/office/powerpoint/2010/main" val="3326708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fontScale="90000"/>
          </a:bodyPr>
          <a:lstStyle/>
          <a:p>
            <a:pPr lvl="2"/>
            <a:r>
              <a:rPr lang="en-US" sz="4700" b="1">
                <a:latin typeface="Times New Roman" panose="02020603050405020304" pitchFamily="18" charset="0"/>
                <a:cs typeface="Times New Roman" panose="02020603050405020304" pitchFamily="18" charset="0"/>
              </a:rPr>
              <a:t>Quản lý sản phẩm:</a:t>
            </a:r>
            <a:br>
              <a:rPr lang="en-US" sz="4700" b="1">
                <a:latin typeface="Times New Roman" panose="02020603050405020304" pitchFamily="18" charset="0"/>
                <a:cs typeface="Times New Roman" panose="02020603050405020304" pitchFamily="18" charset="0"/>
              </a:rPr>
            </a:br>
            <a:r>
              <a:rPr lang="en-US" sz="3100">
                <a:latin typeface="Times New Roman" panose="02020603050405020304" pitchFamily="18" charset="0"/>
                <a:cs typeface="Times New Roman" panose="02020603050405020304" pitchFamily="18" charset="0"/>
              </a:rPr>
              <a:t>- Liệt kê sản phẩm</a:t>
            </a:r>
            <a:br>
              <a:rPr lang="en-US" sz="3100">
                <a:latin typeface="Times New Roman" panose="02020603050405020304" pitchFamily="18" charset="0"/>
                <a:cs typeface="Times New Roman" panose="02020603050405020304" pitchFamily="18" charset="0"/>
              </a:rPr>
            </a:br>
            <a:br>
              <a:rPr lang="en-US" sz="4700" b="1">
                <a:latin typeface="Times New Roman" panose="02020603050405020304" pitchFamily="18" charset="0"/>
                <a:cs typeface="Times New Roman" panose="02020603050405020304" pitchFamily="18" charset="0"/>
              </a:rPr>
            </a:br>
            <a:br>
              <a:rPr lang="en-US"/>
            </a:br>
            <a:br>
              <a:rPr lang="en-US"/>
            </a:br>
            <a:br>
              <a:rPr lang="en-US"/>
            </a:br>
            <a:br>
              <a:rPr lang="en-US"/>
            </a:br>
            <a:br>
              <a:rPr lang="en-US"/>
            </a:br>
            <a:br>
              <a:rPr lang="en-US" b="1"/>
            </a:br>
            <a:br>
              <a:rPr lang="en-US"/>
            </a:br>
            <a:br>
              <a:rPr lang="en-US"/>
            </a:br>
            <a:br>
              <a:rPr lang="en-US"/>
            </a:br>
            <a:br>
              <a:rPr lang="en-US"/>
            </a:br>
            <a:br>
              <a:rPr lang="en-US"/>
            </a:br>
            <a:br>
              <a:rPr lang="en-US" sz="3600"/>
            </a:br>
            <a:br>
              <a:rPr lang="en-US" sz="8000"/>
            </a:br>
            <a:br>
              <a:rPr lang="en-US" sz="8000"/>
            </a:br>
            <a:br>
              <a:rPr lang="en-US" sz="8000"/>
            </a:br>
            <a:br>
              <a:rPr lang="en-US" sz="8000"/>
            </a:br>
            <a:br>
              <a:rPr lang="en-US" sz="8000"/>
            </a:br>
            <a:br>
              <a:rPr lang="en-US" sz="20600" b="1"/>
            </a:br>
            <a:br>
              <a:rPr lang="en-US" sz="20600"/>
            </a:br>
            <a:endParaRPr lang="en-US" sz="8000">
              <a:latin typeface="Times New Roman" panose="02020603050405020304" pitchFamily="18" charset="0"/>
              <a:cs typeface="Times New Roman" panose="02020603050405020304" pitchFamily="18" charset="0"/>
            </a:endParaRPr>
          </a:p>
        </p:txBody>
      </p:sp>
      <p:pic>
        <p:nvPicPr>
          <p:cNvPr id="3" name="image27.png">
            <a:extLst>
              <a:ext uri="{FF2B5EF4-FFF2-40B4-BE49-F238E27FC236}">
                <a16:creationId xmlns:a16="http://schemas.microsoft.com/office/drawing/2014/main" id="{130CFA79-19FA-44DD-9B48-9E4C0CDE9358}"/>
              </a:ext>
            </a:extLst>
          </p:cNvPr>
          <p:cNvPicPr/>
          <p:nvPr/>
        </p:nvPicPr>
        <p:blipFill>
          <a:blip r:embed="rId2"/>
          <a:srcRect/>
          <a:stretch>
            <a:fillRect/>
          </a:stretch>
        </p:blipFill>
        <p:spPr>
          <a:xfrm>
            <a:off x="1412240" y="1513840"/>
            <a:ext cx="9936480" cy="4968241"/>
          </a:xfrm>
          <a:prstGeom prst="rect">
            <a:avLst/>
          </a:prstGeom>
          <a:ln/>
        </p:spPr>
      </p:pic>
    </p:spTree>
    <p:extLst>
      <p:ext uri="{BB962C8B-B14F-4D97-AF65-F5344CB8AC3E}">
        <p14:creationId xmlns:p14="http://schemas.microsoft.com/office/powerpoint/2010/main" val="1908008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r>
              <a:rPr lang="en-US" sz="2800" err="1">
                <a:latin typeface="Times New Roman" panose="02020603050405020304" pitchFamily="18" charset="0"/>
                <a:cs typeface="Times New Roman" panose="02020603050405020304" pitchFamily="18" charset="0"/>
              </a:rPr>
              <a:t>Chính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vì</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thế</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việc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mua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sắm</a:t>
            </a:r>
            <a:r>
              <a:rPr lang="en-US" sz="2800">
                <a:latin typeface="Times New Roman" panose="02020603050405020304" pitchFamily="18" charset="0"/>
                <a:cs typeface="Times New Roman" panose="02020603050405020304" pitchFamily="18" charset="0"/>
              </a:rPr>
              <a:t> online </a:t>
            </a:r>
            <a:r>
              <a:rPr lang="en-US" sz="2800" err="1">
                <a:latin typeface="Times New Roman" panose="02020603050405020304" pitchFamily="18" charset="0"/>
                <a:cs typeface="Times New Roman" panose="02020603050405020304" pitchFamily="18" charset="0"/>
              </a:rPr>
              <a:t>càng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trở</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nên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quan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trọng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cần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thiết,chỉ</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cần</a:t>
            </a:r>
            <a:r>
              <a:rPr lang="en-US" sz="2800">
                <a:latin typeface="Times New Roman" panose="02020603050405020304" pitchFamily="18" charset="0"/>
                <a:cs typeface="Times New Roman" panose="02020603050405020304" pitchFamily="18" charset="0"/>
              </a:rPr>
              <a:t> 1 </a:t>
            </a:r>
            <a:r>
              <a:rPr lang="en-US" sz="2800" err="1">
                <a:latin typeface="Times New Roman" panose="02020603050405020304" pitchFamily="18" charset="0"/>
                <a:cs typeface="Times New Roman" panose="02020603050405020304" pitchFamily="18" charset="0"/>
              </a:rPr>
              <a:t>cú</a:t>
            </a:r>
            <a:r>
              <a:rPr lang="en-US" sz="2800">
                <a:latin typeface="Times New Roman" panose="02020603050405020304" pitchFamily="18" charset="0"/>
                <a:cs typeface="Times New Roman" panose="02020603050405020304" pitchFamily="18" charset="0"/>
              </a:rPr>
              <a:t> click </a:t>
            </a:r>
            <a:r>
              <a:rPr lang="en-US" sz="2800" err="1">
                <a:latin typeface="Times New Roman" panose="02020603050405020304" pitchFamily="18" charset="0"/>
                <a:cs typeface="Times New Roman" panose="02020603050405020304" pitchFamily="18" charset="0"/>
              </a:rPr>
              <a:t>chuột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thì</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họ</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thể</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được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sản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phẩm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mình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mong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muốn.Việc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mua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sắm</a:t>
            </a:r>
            <a:r>
              <a:rPr lang="en-US" sz="2800">
                <a:latin typeface="Times New Roman" panose="02020603050405020304" pitchFamily="18" charset="0"/>
                <a:cs typeface="Times New Roman" panose="02020603050405020304" pitchFamily="18" charset="0"/>
              </a:rPr>
              <a:t> online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nhiều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ưu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điểm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thể</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sở</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hữu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mọi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thứ</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thông</a:t>
            </a:r>
            <a:r>
              <a:rPr lang="en-US" sz="2800">
                <a:latin typeface="Times New Roman" panose="02020603050405020304" pitchFamily="18" charset="0"/>
                <a:cs typeface="Times New Roman" panose="02020603050405020304" pitchFamily="18" charset="0"/>
              </a:rPr>
              <a:t> qua </a:t>
            </a:r>
            <a:r>
              <a:rPr lang="en-US" sz="2800" err="1">
                <a:latin typeface="Times New Roman" panose="02020603050405020304" pitchFamily="18" charset="0"/>
                <a:cs typeface="Times New Roman" panose="02020603050405020304" pitchFamily="18" charset="0"/>
              </a:rPr>
              <a:t>các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cú</a:t>
            </a:r>
            <a:r>
              <a:rPr lang="en-US" sz="2800">
                <a:latin typeface="Times New Roman" panose="02020603050405020304" pitchFamily="18" charset="0"/>
                <a:cs typeface="Times New Roman" panose="02020603050405020304" pitchFamily="18" charset="0"/>
              </a:rPr>
              <a:t> click </a:t>
            </a:r>
            <a:r>
              <a:rPr lang="en-US" sz="2800" err="1">
                <a:latin typeface="Times New Roman" panose="02020603050405020304" pitchFamily="18" charset="0"/>
                <a:cs typeface="Times New Roman" panose="02020603050405020304" pitchFamily="18" charset="0"/>
              </a:rPr>
              <a:t>chuột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chứ</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không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cần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phải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đến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tận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nơi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để</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mua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Sau </a:t>
            </a:r>
            <a:r>
              <a:rPr lang="en-US" sz="2800" err="1">
                <a:latin typeface="Times New Roman" panose="02020603050405020304" pitchFamily="18" charset="0"/>
                <a:cs typeface="Times New Roman" panose="02020603050405020304" pitchFamily="18" charset="0"/>
              </a:rPr>
              <a:t>khi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vào</a:t>
            </a:r>
            <a:r>
              <a:rPr lang="en-US" sz="2800">
                <a:latin typeface="Times New Roman" panose="02020603050405020304" pitchFamily="18" charset="0"/>
                <a:cs typeface="Times New Roman" panose="02020603050405020304" pitchFamily="18" charset="0"/>
              </a:rPr>
              <a:t> website </a:t>
            </a:r>
            <a:r>
              <a:rPr lang="en-US" sz="2800" err="1">
                <a:latin typeface="Times New Roman" panose="02020603050405020304" pitchFamily="18" charset="0"/>
                <a:cs typeface="Times New Roman" panose="02020603050405020304" pitchFamily="18" charset="0"/>
              </a:rPr>
              <a:t>bán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b="1">
                <a:latin typeface="Times New Roman" panose="02020603050405020304" pitchFamily="18" charset="0"/>
                <a:cs typeface="Times New Roman" panose="02020603050405020304" pitchFamily="18" charset="0"/>
              </a:rPr>
              <a: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chọn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sản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phẩm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chỉ</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cần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đặt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(order) </a:t>
            </a:r>
            <a:r>
              <a:rPr lang="en-US" sz="2800" err="1">
                <a:latin typeface="Times New Roman" panose="02020603050405020304" pitchFamily="18" charset="0"/>
                <a:cs typeface="Times New Roman" panose="02020603050405020304" pitchFamily="18" charset="0"/>
              </a:rPr>
              <a:t>người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bán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sẽ</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mang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sản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phẩm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đến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tận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bạn</a:t>
            </a:r>
            <a:r>
              <a:rPr lang="en-US" sz="2800">
                <a:latin typeface="Times New Roman" panose="02020603050405020304" pitchFamily="18" charset="0"/>
                <a:cs typeface="Times New Roman" panose="02020603050405020304" pitchFamily="18" charset="0"/>
              </a:rPr>
              <a:t>. Mua </a:t>
            </a:r>
            <a:r>
              <a:rPr lang="en-US" sz="2800" err="1">
                <a:latin typeface="Times New Roman" panose="02020603050405020304" pitchFamily="18" charset="0"/>
                <a:cs typeface="Times New Roman" panose="02020603050405020304" pitchFamily="18" charset="0"/>
              </a:rPr>
              <a:t>sắm</a:t>
            </a:r>
            <a:r>
              <a:rPr lang="en-US" sz="2800">
                <a:latin typeface="Times New Roman" panose="02020603050405020304" pitchFamily="18" charset="0"/>
                <a:cs typeface="Times New Roman" panose="02020603050405020304" pitchFamily="18" charset="0"/>
              </a:rPr>
              <a:t> online </a:t>
            </a:r>
            <a:r>
              <a:rPr lang="en-US" sz="2800" err="1">
                <a:latin typeface="Times New Roman" panose="02020603050405020304" pitchFamily="18" charset="0"/>
                <a:cs typeface="Times New Roman" panose="02020603050405020304" pitchFamily="18" charset="0"/>
              </a:rPr>
              <a:t>cho</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phép</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mua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bất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cứ</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nào</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bạn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muốn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Các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cửa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trên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không</a:t>
            </a:r>
            <a:r>
              <a:rPr lang="en-US" sz="2800">
                <a:latin typeface="Times New Roman" panose="02020603050405020304" pitchFamily="18" charset="0"/>
                <a:cs typeface="Times New Roman" panose="02020603050405020304" pitchFamily="18" charset="0"/>
              </a:rPr>
              <a:t> bao </a:t>
            </a:r>
            <a:r>
              <a:rPr lang="en-US" sz="2800" err="1">
                <a:latin typeface="Times New Roman" panose="02020603050405020304" pitchFamily="18" charset="0"/>
                <a:cs typeface="Times New Roman" panose="02020603050405020304" pitchFamily="18" charset="0"/>
              </a:rPr>
              <a:t>giờ</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đóng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cửa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thể</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mua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sắm</a:t>
            </a:r>
            <a:r>
              <a:rPr lang="en-US" sz="2800">
                <a:latin typeface="Times New Roman" panose="02020603050405020304" pitchFamily="18" charset="0"/>
                <a:cs typeface="Times New Roman" panose="02020603050405020304" pitchFamily="18" charset="0"/>
              </a:rPr>
              <a:t> 24/24 </a:t>
            </a:r>
            <a:r>
              <a:rPr lang="en-US" sz="2800" err="1">
                <a:latin typeface="Times New Roman" panose="02020603050405020304" pitchFamily="18" charset="0"/>
                <a:cs typeface="Times New Roman" panose="02020603050405020304" pitchFamily="18" charset="0"/>
              </a:rPr>
              <a:t>giờ</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và</a:t>
            </a:r>
            <a:r>
              <a:rPr lang="en-US" sz="2800">
                <a:latin typeface="Times New Roman" panose="02020603050405020304" pitchFamily="18" charset="0"/>
                <a:cs typeface="Times New Roman" panose="02020603050405020304" pitchFamily="18" charset="0"/>
              </a:rPr>
              <a:t> 7 </a:t>
            </a:r>
            <a:r>
              <a:rPr lang="en-US" sz="2800" err="1">
                <a:latin typeface="Times New Roman" panose="02020603050405020304" pitchFamily="18" charset="0"/>
                <a:cs typeface="Times New Roman" panose="02020603050405020304" pitchFamily="18" charset="0"/>
              </a:rPr>
              <a:t>ngày</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trong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tuần</a:t>
            </a:r>
            <a:r>
              <a:rPr lang="en-US" sz="2800">
                <a:latin typeface="Times New Roman" panose="02020603050405020304" pitchFamily="18" charset="0"/>
                <a:cs typeface="Times New Roman" panose="02020603050405020304" pitchFamily="18" charset="0"/>
              </a:rPr>
              <a:t>. Mua </a:t>
            </a:r>
            <a:r>
              <a:rPr lang="en-US" sz="2800" err="1">
                <a:latin typeface="Times New Roman" panose="02020603050405020304" pitchFamily="18" charset="0"/>
                <a:cs typeface="Times New Roman" panose="02020603050405020304" pitchFamily="18" charset="0"/>
              </a:rPr>
              <a:t>sắm</a:t>
            </a:r>
            <a:r>
              <a:rPr lang="en-US" sz="2800">
                <a:latin typeface="Times New Roman" panose="02020603050405020304" pitchFamily="18" charset="0"/>
                <a:cs typeface="Times New Roman" panose="02020603050405020304" pitchFamily="18" charset="0"/>
              </a:rPr>
              <a:t> ở </a:t>
            </a:r>
            <a:r>
              <a:rPr lang="en-US" sz="2800" err="1">
                <a:latin typeface="Times New Roman" panose="02020603050405020304" pitchFamily="18" charset="0"/>
                <a:cs typeface="Times New Roman" panose="02020603050405020304" pitchFamily="18" charset="0"/>
              </a:rPr>
              <a:t>các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chợ</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trung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tâm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thương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mại</a:t>
            </a:r>
            <a:r>
              <a:rPr lang="en-US" sz="2800">
                <a:latin typeface="Times New Roman" panose="02020603050405020304" pitchFamily="18" charset="0"/>
                <a:cs typeface="Times New Roman" panose="02020603050405020304" pitchFamily="18" charset="0"/>
              </a:rPr>
              <a:t> hay </a:t>
            </a:r>
            <a:r>
              <a:rPr lang="en-US" sz="2800" err="1">
                <a:latin typeface="Times New Roman" panose="02020603050405020304" pitchFamily="18" charset="0"/>
                <a:cs typeface="Times New Roman" panose="02020603050405020304" pitchFamily="18" charset="0"/>
              </a:rPr>
              <a:t>cửa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rất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để</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bạn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thể</a:t>
            </a:r>
            <a:r>
              <a:rPr lang="en-US" sz="2800">
                <a:latin typeface="Times New Roman" panose="02020603050405020304" pitchFamily="18" charset="0"/>
                <a:cs typeface="Times New Roman" panose="02020603050405020304" pitchFamily="18" charset="0"/>
              </a:rPr>
              <a:t> so </a:t>
            </a:r>
            <a:r>
              <a:rPr lang="en-US" sz="2800" err="1">
                <a:latin typeface="Times New Roman" panose="02020603050405020304" pitchFamily="18" charset="0"/>
                <a:cs typeface="Times New Roman" panose="02020603050405020304" pitchFamily="18" charset="0"/>
              </a:rPr>
              <a:t>sánh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đặc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điểm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giá</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của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sản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phẩm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với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nhau</a:t>
            </a:r>
            <a:r>
              <a:rPr lang="en-US" sz="2800">
                <a:latin typeface="Times New Roman" panose="02020603050405020304" pitchFamily="18" charset="0"/>
                <a:cs typeface="Times New Roman" panose="02020603050405020304" pitchFamily="18" charset="0"/>
              </a:rPr>
              <a:t>. Khi </a:t>
            </a:r>
            <a:r>
              <a:rPr lang="en-US" sz="2800" err="1">
                <a:latin typeface="Times New Roman" panose="02020603050405020304" pitchFamily="18" charset="0"/>
                <a:cs typeface="Times New Roman" panose="02020603050405020304" pitchFamily="18" charset="0"/>
              </a:rPr>
              <a:t>mua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online, </a:t>
            </a:r>
            <a:r>
              <a:rPr lang="en-US" sz="2800" err="1">
                <a:latin typeface="Times New Roman" panose="02020603050405020304" pitchFamily="18" charset="0"/>
                <a:cs typeface="Times New Roman" panose="02020603050405020304" pitchFamily="18" charset="0"/>
              </a:rPr>
              <a:t>bạn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dễ</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dàng</a:t>
            </a:r>
            <a:r>
              <a:rPr lang="en-US" sz="2800">
                <a:latin typeface="Times New Roman" panose="02020603050405020304" pitchFamily="18" charset="0"/>
                <a:cs typeface="Times New Roman" panose="02020603050405020304" pitchFamily="18" charset="0"/>
              </a:rPr>
              <a:t> so </a:t>
            </a:r>
            <a:r>
              <a:rPr lang="en-US" sz="2800" err="1">
                <a:latin typeface="Times New Roman" panose="02020603050405020304" pitchFamily="18" charset="0"/>
                <a:cs typeface="Times New Roman" panose="02020603050405020304" pitchFamily="18" charset="0"/>
              </a:rPr>
              <a:t>sánh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đưa</a:t>
            </a:r>
            <a:r>
              <a:rPr lang="en-US" sz="2800">
                <a:latin typeface="Times New Roman" panose="02020603050405020304" pitchFamily="18" charset="0"/>
                <a:cs typeface="Times New Roman" panose="02020603050405020304" pitchFamily="18" charset="0"/>
              </a:rPr>
              <a:t> ra </a:t>
            </a:r>
            <a:r>
              <a:rPr lang="en-US" sz="2800" err="1">
                <a:latin typeface="Times New Roman" panose="02020603050405020304" pitchFamily="18" charset="0"/>
                <a:cs typeface="Times New Roman" panose="02020603050405020304" pitchFamily="18" charset="0"/>
              </a:rPr>
              <a:t>lựa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chọn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sản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phẩm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phù</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hợp</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nhất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Đôi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bạn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gặp</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phải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những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người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bán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tính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tại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một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số</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địa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điểm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bán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Mua </a:t>
            </a:r>
            <a:r>
              <a:rPr lang="en-US" sz="2800" err="1">
                <a:latin typeface="Times New Roman" panose="02020603050405020304" pitchFamily="18" charset="0"/>
                <a:cs typeface="Times New Roman" panose="02020603050405020304" pitchFamily="18" charset="0"/>
              </a:rPr>
              <a:t>sắm</a:t>
            </a:r>
            <a:r>
              <a:rPr lang="en-US" sz="2800">
                <a:latin typeface="Times New Roman" panose="02020603050405020304" pitchFamily="18" charset="0"/>
                <a:cs typeface="Times New Roman" panose="02020603050405020304" pitchFamily="18" charset="0"/>
              </a:rPr>
              <a:t> online </a:t>
            </a:r>
            <a:r>
              <a:rPr lang="en-US" sz="2800" err="1">
                <a:latin typeface="Times New Roman" panose="02020603050405020304" pitchFamily="18" charset="0"/>
                <a:cs typeface="Times New Roman" panose="02020603050405020304" pitchFamily="18" charset="0"/>
              </a:rPr>
              <a:t>thì</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khách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chẳng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phải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để</a:t>
            </a:r>
            <a:r>
              <a:rPr lang="en-US" sz="2800">
                <a:latin typeface="Times New Roman" panose="02020603050405020304" pitchFamily="18" charset="0"/>
                <a:cs typeface="Times New Roman" panose="02020603050405020304" pitchFamily="18" charset="0"/>
              </a:rPr>
              <a:t> ý </a:t>
            </a:r>
            <a:r>
              <a:rPr lang="en-US" sz="2800" err="1">
                <a:latin typeface="Times New Roman" panose="02020603050405020304" pitchFamily="18" charset="0"/>
                <a:cs typeface="Times New Roman" panose="02020603050405020304" pitchFamily="18" charset="0"/>
              </a:rPr>
              <a:t>đến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chuyện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ấy</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nữa</a:t>
            </a:r>
            <a:r>
              <a:rPr lang="en-US" sz="2800">
                <a:latin typeface="Times New Roman" panose="02020603050405020304" pitchFamily="18" charset="0"/>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4231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fontScale="90000"/>
          </a:bodyPr>
          <a:lstStyle/>
          <a:p>
            <a:pPr lvl="2"/>
            <a:r>
              <a:rPr lang="en-US" sz="4700" b="1">
                <a:latin typeface="Times New Roman" panose="02020603050405020304" pitchFamily="18" charset="0"/>
                <a:cs typeface="Times New Roman" panose="02020603050405020304" pitchFamily="18" charset="0"/>
              </a:rPr>
              <a:t>Quản lý user:</a:t>
            </a:r>
            <a:br>
              <a:rPr lang="en-US" sz="4700" b="1">
                <a:latin typeface="Times New Roman" panose="02020603050405020304" pitchFamily="18" charset="0"/>
                <a:cs typeface="Times New Roman" panose="02020603050405020304" pitchFamily="18" charset="0"/>
              </a:rPr>
            </a:br>
            <a:r>
              <a:rPr lang="en-US" sz="3100">
                <a:latin typeface="Times New Roman" panose="02020603050405020304" pitchFamily="18" charset="0"/>
                <a:cs typeface="Times New Roman" panose="02020603050405020304" pitchFamily="18" charset="0"/>
              </a:rPr>
              <a:t>- Liệt kê user</a:t>
            </a:r>
            <a:br>
              <a:rPr lang="en-US" sz="3100">
                <a:latin typeface="Times New Roman" panose="02020603050405020304" pitchFamily="18" charset="0"/>
                <a:cs typeface="Times New Roman" panose="02020603050405020304" pitchFamily="18" charset="0"/>
              </a:rPr>
            </a:br>
            <a:br>
              <a:rPr lang="en-US" sz="4700" b="1">
                <a:latin typeface="Times New Roman" panose="02020603050405020304" pitchFamily="18" charset="0"/>
                <a:cs typeface="Times New Roman" panose="02020603050405020304" pitchFamily="18" charset="0"/>
              </a:rPr>
            </a:br>
            <a:br>
              <a:rPr lang="en-US"/>
            </a:br>
            <a:br>
              <a:rPr lang="en-US"/>
            </a:br>
            <a:br>
              <a:rPr lang="en-US"/>
            </a:br>
            <a:br>
              <a:rPr lang="en-US"/>
            </a:br>
            <a:br>
              <a:rPr lang="en-US"/>
            </a:br>
            <a:br>
              <a:rPr lang="en-US" b="1"/>
            </a:br>
            <a:br>
              <a:rPr lang="en-US"/>
            </a:br>
            <a:br>
              <a:rPr lang="en-US"/>
            </a:br>
            <a:br>
              <a:rPr lang="en-US"/>
            </a:br>
            <a:br>
              <a:rPr lang="en-US"/>
            </a:br>
            <a:br>
              <a:rPr lang="en-US"/>
            </a:br>
            <a:br>
              <a:rPr lang="en-US" sz="3600"/>
            </a:br>
            <a:br>
              <a:rPr lang="en-US" sz="8000"/>
            </a:br>
            <a:br>
              <a:rPr lang="en-US" sz="8000"/>
            </a:br>
            <a:br>
              <a:rPr lang="en-US" sz="8000"/>
            </a:br>
            <a:br>
              <a:rPr lang="en-US" sz="8000"/>
            </a:br>
            <a:br>
              <a:rPr lang="en-US" sz="8000"/>
            </a:br>
            <a:br>
              <a:rPr lang="en-US" sz="20600" b="1"/>
            </a:br>
            <a:br>
              <a:rPr lang="en-US" sz="20600"/>
            </a:br>
            <a:endParaRPr lang="en-US" sz="8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D5E1B4A-B329-4F9E-AA2B-6F2E061C2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752600"/>
            <a:ext cx="9926320" cy="3657600"/>
          </a:xfrm>
          <a:prstGeom prst="rect">
            <a:avLst/>
          </a:prstGeom>
        </p:spPr>
      </p:pic>
    </p:spTree>
    <p:extLst>
      <p:ext uri="{BB962C8B-B14F-4D97-AF65-F5344CB8AC3E}">
        <p14:creationId xmlns:p14="http://schemas.microsoft.com/office/powerpoint/2010/main" val="362915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lstStyle/>
          <a:p>
            <a:r>
              <a:rPr lang="en-US">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Sơ</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Đồ</a:t>
            </a:r>
            <a:r>
              <a:rPr lang="en-US" sz="4000">
                <a:latin typeface="Times New Roman" panose="02020603050405020304" pitchFamily="18" charset="0"/>
                <a:cs typeface="Times New Roman" panose="02020603050405020304" pitchFamily="18" charset="0"/>
              </a:rPr>
              <a:t> Use Case Website </a:t>
            </a:r>
            <a:r>
              <a:rPr lang="en-US" sz="4000" u="sng" err="1">
                <a:latin typeface="Times New Roman" panose="02020603050405020304" pitchFamily="18" charset="0"/>
                <a:cs typeface="Times New Roman" panose="02020603050405020304" pitchFamily="18" charset="0"/>
              </a:rPr>
              <a:t>shopbanhangdientu</a:t>
            </a:r>
            <a:r>
              <a:rPr lang="en-US" sz="4000">
                <a:latin typeface="Times New Roman" panose="02020603050405020304" pitchFamily="18" charset="0"/>
                <a:cs typeface="Times New Roman" panose="02020603050405020304" pitchFamily="18" charset="0"/>
              </a:rPr>
              <a:t>:</a:t>
            </a:r>
            <a:br>
              <a:rPr lang="en-US" sz="4000">
                <a:latin typeface="Times New Roman" panose="02020603050405020304" pitchFamily="18" charset="0"/>
                <a:cs typeface="Times New Roman" panose="02020603050405020304" pitchFamily="18" charset="0"/>
              </a:rPr>
            </a:br>
            <a:endParaRPr lang="en-US" sz="4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C8EF25E-BE89-44D6-9408-B12578106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320" y="1584960"/>
            <a:ext cx="6609919" cy="4897120"/>
          </a:xfrm>
          <a:prstGeom prst="rect">
            <a:avLst/>
          </a:prstGeom>
        </p:spPr>
      </p:pic>
    </p:spTree>
    <p:extLst>
      <p:ext uri="{BB962C8B-B14F-4D97-AF65-F5344CB8AC3E}">
        <p14:creationId xmlns:p14="http://schemas.microsoft.com/office/powerpoint/2010/main" val="868231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lstStyle/>
          <a:p>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tả</a:t>
            </a:r>
            <a:r>
              <a:rPr lang="en-US">
                <a:latin typeface="Times New Roman" panose="02020603050405020304" pitchFamily="18" charset="0"/>
                <a:cs typeface="Times New Roman" panose="02020603050405020304" pitchFamily="18" charset="0"/>
              </a:rPr>
              <a:t> CSDL:</a:t>
            </a:r>
            <a:br>
              <a:rPr lang="en-US">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CF1040E-78D9-4DDF-9A3C-274571246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78" y="812800"/>
            <a:ext cx="11567542" cy="5902960"/>
          </a:xfrm>
          <a:prstGeom prst="rect">
            <a:avLst/>
          </a:prstGeom>
        </p:spPr>
      </p:pic>
    </p:spTree>
    <p:extLst>
      <p:ext uri="{BB962C8B-B14F-4D97-AF65-F5344CB8AC3E}">
        <p14:creationId xmlns:p14="http://schemas.microsoft.com/office/powerpoint/2010/main" val="2625110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fontScale="90000"/>
          </a:bodyPr>
          <a:lstStyle/>
          <a:p>
            <a:pPr marL="571500" indent="-571500">
              <a:buFont typeface="Arial" panose="020B0604020202020204" pitchFamily="34" charset="0"/>
              <a:buChar char="•"/>
            </a:pPr>
            <a:r>
              <a:rPr lang="en-US" err="1">
                <a:latin typeface="Times New Roman" panose="02020603050405020304" pitchFamily="18" charset="0"/>
                <a:cs typeface="Times New Roman" panose="02020603050405020304" pitchFamily="18" charset="0"/>
              </a:rPr>
              <a:t>Chức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Người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Dùng</a:t>
            </a:r>
            <a:r>
              <a:rPr lang="en-US">
                <a:latin typeface="Times New Roman" panose="02020603050405020304" pitchFamily="18" charset="0"/>
                <a:cs typeface="Times New Roman" panose="02020603050405020304" pitchFamily="18" charset="0"/>
              </a:rPr>
              <a:t>:</a:t>
            </a:r>
            <a:br>
              <a:rPr lang="en-US" sz="2800">
                <a:latin typeface="Times New Roman" panose="02020603050405020304" pitchFamily="18" charset="0"/>
                <a:cs typeface="Times New Roman" panose="02020603050405020304" pitchFamily="18" charset="0"/>
              </a:rPr>
            </a:br>
            <a:r>
              <a:rPr lang="en-US" sz="2800" i="1">
                <a:latin typeface="Times New Roman" panose="02020603050405020304" pitchFamily="18" charset="0"/>
                <a:cs typeface="Times New Roman" panose="02020603050405020304" pitchFamily="18" charset="0"/>
              </a:rPr>
              <a:t>- </a:t>
            </a:r>
            <a:r>
              <a:rPr lang="en-US" sz="3600" i="1" u="sng" err="1">
                <a:latin typeface="Times New Roman" panose="02020603050405020304" pitchFamily="18" charset="0"/>
                <a:cs typeface="Times New Roman" panose="02020603050405020304" pitchFamily="18" charset="0"/>
              </a:rPr>
              <a:t>Người</a:t>
            </a:r>
            <a:r>
              <a:rPr lang="en-US" sz="3600" i="1" u="sng">
                <a:latin typeface="Times New Roman" panose="02020603050405020304" pitchFamily="18" charset="0"/>
                <a:cs typeface="Times New Roman" panose="02020603050405020304" pitchFamily="18" charset="0"/>
              </a:rPr>
              <a:t> dung </a:t>
            </a:r>
            <a:r>
              <a:rPr lang="en-US" sz="3600" i="1" u="sng" err="1">
                <a:latin typeface="Times New Roman" panose="02020603050405020304" pitchFamily="18" charset="0"/>
                <a:cs typeface="Times New Roman" panose="02020603050405020304" pitchFamily="18" charset="0"/>
              </a:rPr>
              <a:t>chưa</a:t>
            </a:r>
            <a:r>
              <a:rPr lang="en-US" sz="3600" i="1" u="sng">
                <a:latin typeface="Times New Roman" panose="02020603050405020304" pitchFamily="18" charset="0"/>
                <a:cs typeface="Times New Roman" panose="02020603050405020304" pitchFamily="18" charset="0"/>
              </a:rPr>
              <a:t> </a:t>
            </a:r>
            <a:r>
              <a:rPr lang="en-US" sz="3600" i="1" u="sng" err="1">
                <a:latin typeface="Times New Roman" panose="02020603050405020304" pitchFamily="18" charset="0"/>
                <a:cs typeface="Times New Roman" panose="02020603050405020304" pitchFamily="18" charset="0"/>
              </a:rPr>
              <a:t>đăng</a:t>
            </a:r>
            <a:r>
              <a:rPr lang="en-US" sz="3600" i="1" u="sng">
                <a:latin typeface="Times New Roman" panose="02020603050405020304" pitchFamily="18" charset="0"/>
                <a:cs typeface="Times New Roman" panose="02020603050405020304" pitchFamily="18" charset="0"/>
              </a:rPr>
              <a:t> </a:t>
            </a:r>
            <a:r>
              <a:rPr lang="en-US" sz="3600" i="1" u="sng" err="1">
                <a:latin typeface="Times New Roman" panose="02020603050405020304" pitchFamily="18" charset="0"/>
                <a:cs typeface="Times New Roman" panose="02020603050405020304" pitchFamily="18" charset="0"/>
              </a:rPr>
              <a:t>kí</a:t>
            </a:r>
            <a:br>
              <a:rPr lang="en-US" i="1">
                <a:latin typeface="Times New Roman" panose="02020603050405020304" pitchFamily="18" charset="0"/>
                <a:cs typeface="Times New Roman" panose="02020603050405020304" pitchFamily="18" charset="0"/>
              </a:rPr>
            </a:br>
            <a:r>
              <a:rPr lang="en-US" i="1">
                <a:latin typeface="Times New Roman" panose="02020603050405020304" pitchFamily="18" charset="0"/>
                <a:cs typeface="Times New Roman" panose="02020603050405020304" pitchFamily="18" charset="0"/>
              </a:rPr>
              <a:t>	</a:t>
            </a:r>
            <a:r>
              <a:rPr lang="en-US" sz="2800" i="1">
                <a:latin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ký</a:t>
            </a:r>
            <a:br>
              <a:rPr lang="en-US" sz="2800">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phẩm</a:t>
            </a:r>
            <a:br>
              <a:rPr lang="en-US" sz="2800">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phẩm</a:t>
            </a:r>
            <a:br>
              <a:rPr lang="en-US" sz="2800">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thương</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phẩm</a:t>
            </a:r>
            <a:br>
              <a:rPr lang="en-US" sz="2800">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chi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phẩm</a:t>
            </a:r>
            <a:br>
              <a:rPr lang="en-US" sz="2800">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hang</a:t>
            </a:r>
            <a:br>
              <a:rPr lang="en-US" sz="2800">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hang</a:t>
            </a:r>
            <a:br>
              <a:rPr lang="en-US" sz="2800">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80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2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2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hàng</a:t>
            </a:r>
            <a:br>
              <a:rPr lang="en-US" sz="2800">
                <a:solidFill>
                  <a:srgbClr val="243F6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a:solidFill>
                  <a:srgbClr val="243F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a:solidFill>
                  <a:srgbClr val="243F6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phẩm</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hang</a:t>
            </a:r>
            <a:br>
              <a:rPr lang="en-US" sz="2800">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kiếm</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2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cs typeface="Times New Roman" panose="02020603050405020304" pitchFamily="18" charset="0"/>
              </a:rPr>
              <a:t>phẩm</a:t>
            </a:r>
            <a:br>
              <a:rPr lang="en-US" i="1">
                <a:latin typeface="Times New Roman" panose="02020603050405020304" pitchFamily="18" charset="0"/>
                <a:cs typeface="Times New Roman" panose="02020603050405020304" pitchFamily="18" charset="0"/>
              </a:rPr>
            </a:br>
            <a:r>
              <a:rPr lang="en-US" i="1">
                <a:latin typeface="Times New Roman" panose="02020603050405020304" pitchFamily="18" charset="0"/>
                <a:cs typeface="Times New Roman" panose="02020603050405020304" pitchFamily="18" charset="0"/>
              </a:rPr>
              <a:t>	</a:t>
            </a:r>
            <a:br>
              <a:rPr lang="en-US" b="1">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414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lstStyle/>
          <a:p>
            <a:pPr marL="571500" indent="-571500">
              <a:buFont typeface="Arial" panose="020B0604020202020204" pitchFamily="34" charset="0"/>
              <a:buChar char="•"/>
            </a:pPr>
            <a:r>
              <a:rPr lang="en-US" err="1">
                <a:latin typeface="Times New Roman" panose="02020603050405020304" pitchFamily="18" charset="0"/>
                <a:cs typeface="Times New Roman" panose="02020603050405020304" pitchFamily="18" charset="0"/>
              </a:rPr>
              <a:t>Chức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Người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Dùng</a:t>
            </a:r>
            <a:r>
              <a:rPr lang="en-US">
                <a:latin typeface="Times New Roman" panose="02020603050405020304" pitchFamily="18" charset="0"/>
                <a:cs typeface="Times New Roman" panose="02020603050405020304" pitchFamily="18" charset="0"/>
              </a:rPr>
              <a:t>:</a:t>
            </a:r>
            <a:br>
              <a:rPr lang="en-US" sz="2800">
                <a:latin typeface="Times New Roman" panose="02020603050405020304" pitchFamily="18" charset="0"/>
                <a:cs typeface="Times New Roman" panose="02020603050405020304" pitchFamily="18" charset="0"/>
              </a:rPr>
            </a:br>
            <a:r>
              <a:rPr lang="en-US" sz="2800" i="1">
                <a:latin typeface="Times New Roman" panose="02020603050405020304" pitchFamily="18" charset="0"/>
                <a:cs typeface="Times New Roman" panose="02020603050405020304" pitchFamily="18" charset="0"/>
              </a:rPr>
              <a:t>- </a:t>
            </a:r>
            <a:r>
              <a:rPr lang="en-US" sz="3600" i="1" u="sng" err="1">
                <a:latin typeface="Times New Roman" panose="02020603050405020304" pitchFamily="18" charset="0"/>
                <a:cs typeface="Times New Roman" panose="02020603050405020304" pitchFamily="18" charset="0"/>
              </a:rPr>
              <a:t>Người</a:t>
            </a:r>
            <a:r>
              <a:rPr lang="en-US" sz="3600" i="1" u="sng">
                <a:latin typeface="Times New Roman" panose="02020603050405020304" pitchFamily="18" charset="0"/>
                <a:cs typeface="Times New Roman" panose="02020603050405020304" pitchFamily="18" charset="0"/>
              </a:rPr>
              <a:t> dung </a:t>
            </a:r>
            <a:r>
              <a:rPr lang="en-US" sz="3600" i="1" u="sng" err="1">
                <a:latin typeface="Times New Roman" panose="02020603050405020304" pitchFamily="18" charset="0"/>
                <a:cs typeface="Times New Roman" panose="02020603050405020304" pitchFamily="18" charset="0"/>
              </a:rPr>
              <a:t>đã</a:t>
            </a:r>
            <a:r>
              <a:rPr lang="en-US" sz="3600" i="1" u="sng">
                <a:latin typeface="Times New Roman" panose="02020603050405020304" pitchFamily="18" charset="0"/>
                <a:cs typeface="Times New Roman" panose="02020603050405020304" pitchFamily="18" charset="0"/>
              </a:rPr>
              <a:t> </a:t>
            </a:r>
            <a:r>
              <a:rPr lang="en-US" sz="3600" i="1" u="sng" err="1">
                <a:latin typeface="Times New Roman" panose="02020603050405020304" pitchFamily="18" charset="0"/>
                <a:cs typeface="Times New Roman" panose="02020603050405020304" pitchFamily="18" charset="0"/>
              </a:rPr>
              <a:t>đăng</a:t>
            </a:r>
            <a:r>
              <a:rPr lang="en-US" sz="3600" i="1" u="sng">
                <a:latin typeface="Times New Roman" panose="02020603050405020304" pitchFamily="18" charset="0"/>
                <a:cs typeface="Times New Roman" panose="02020603050405020304" pitchFamily="18" charset="0"/>
              </a:rPr>
              <a:t> </a:t>
            </a:r>
            <a:r>
              <a:rPr lang="en-US" sz="3600" i="1" u="sng" err="1">
                <a:latin typeface="Times New Roman" panose="02020603050405020304" pitchFamily="18" charset="0"/>
                <a:cs typeface="Times New Roman" panose="02020603050405020304" pitchFamily="18" charset="0"/>
              </a:rPr>
              <a:t>kí</a:t>
            </a:r>
            <a:br>
              <a:rPr lang="en-US" i="1">
                <a:latin typeface="Times New Roman" panose="02020603050405020304" pitchFamily="18" charset="0"/>
                <a:cs typeface="Times New Roman" panose="02020603050405020304" pitchFamily="18" charset="0"/>
              </a:rPr>
            </a:br>
            <a:r>
              <a:rPr lang="en-US" i="1">
                <a:latin typeface="Times New Roman" panose="02020603050405020304" pitchFamily="18" charset="0"/>
                <a:cs typeface="Times New Roman" panose="02020603050405020304" pitchFamily="18" charset="0"/>
              </a:rPr>
              <a:t>	</a:t>
            </a:r>
            <a:r>
              <a:rPr lang="en-US" sz="2800" i="1">
                <a:latin typeface="Times New Roman" panose="02020603050405020304" pitchFamily="18" charset="0"/>
                <a:cs typeface="Times New Roman" panose="02020603050405020304" pitchFamily="18" charset="0"/>
              </a:rPr>
              <a:t>+ </a:t>
            </a:r>
            <a:r>
              <a:rPr lang="en-US" sz="2800" i="1" err="1">
                <a:latin typeface="Times New Roman" panose="02020603050405020304" pitchFamily="18" charset="0"/>
                <a:cs typeface="Times New Roman" panose="02020603050405020304" pitchFamily="18" charset="0"/>
              </a:rPr>
              <a:t>Tất</a:t>
            </a:r>
            <a:r>
              <a:rPr lang="en-US" sz="2800" i="1">
                <a:latin typeface="Times New Roman" panose="02020603050405020304" pitchFamily="18" charset="0"/>
                <a:cs typeface="Times New Roman" panose="02020603050405020304" pitchFamily="18" charset="0"/>
              </a:rPr>
              <a:t> </a:t>
            </a:r>
            <a:r>
              <a:rPr lang="en-US" sz="2800" i="1" err="1">
                <a:latin typeface="Times New Roman" panose="02020603050405020304" pitchFamily="18" charset="0"/>
                <a:cs typeface="Times New Roman" panose="02020603050405020304" pitchFamily="18" charset="0"/>
              </a:rPr>
              <a:t>cả</a:t>
            </a:r>
            <a:r>
              <a:rPr lang="en-US" sz="2800" i="1">
                <a:latin typeface="Times New Roman" panose="02020603050405020304" pitchFamily="18" charset="0"/>
                <a:cs typeface="Times New Roman" panose="02020603050405020304" pitchFamily="18" charset="0"/>
              </a:rPr>
              <a:t> </a:t>
            </a:r>
            <a:r>
              <a:rPr lang="en-US" sz="2800" i="1" err="1">
                <a:latin typeface="Times New Roman" panose="02020603050405020304" pitchFamily="18" charset="0"/>
                <a:cs typeface="Times New Roman" panose="02020603050405020304" pitchFamily="18" charset="0"/>
              </a:rPr>
              <a:t>chức</a:t>
            </a:r>
            <a:r>
              <a:rPr lang="en-US" sz="2800" i="1">
                <a:latin typeface="Times New Roman" panose="02020603050405020304" pitchFamily="18" charset="0"/>
                <a:cs typeface="Times New Roman" panose="02020603050405020304" pitchFamily="18" charset="0"/>
              </a:rPr>
              <a:t> </a:t>
            </a:r>
            <a:r>
              <a:rPr lang="en-US" sz="2800" i="1" err="1">
                <a:latin typeface="Times New Roman" panose="02020603050405020304" pitchFamily="18" charset="0"/>
                <a:cs typeface="Times New Roman" panose="02020603050405020304" pitchFamily="18" charset="0"/>
              </a:rPr>
              <a:t>năng</a:t>
            </a:r>
            <a:r>
              <a:rPr lang="en-US" sz="2800" i="1">
                <a:latin typeface="Times New Roman" panose="02020603050405020304" pitchFamily="18" charset="0"/>
                <a:cs typeface="Times New Roman" panose="02020603050405020304" pitchFamily="18" charset="0"/>
              </a:rPr>
              <a:t> </a:t>
            </a:r>
            <a:r>
              <a:rPr lang="en-US" sz="2800" i="1" err="1">
                <a:latin typeface="Times New Roman" panose="02020603050405020304" pitchFamily="18" charset="0"/>
                <a:cs typeface="Times New Roman" panose="02020603050405020304" pitchFamily="18" charset="0"/>
              </a:rPr>
              <a:t>mà</a:t>
            </a:r>
            <a:r>
              <a:rPr lang="en-US" sz="2800" i="1">
                <a:latin typeface="Times New Roman" panose="02020603050405020304" pitchFamily="18" charset="0"/>
                <a:cs typeface="Times New Roman" panose="02020603050405020304" pitchFamily="18" charset="0"/>
              </a:rPr>
              <a:t> </a:t>
            </a:r>
            <a:r>
              <a:rPr lang="en-US" sz="2800" i="1" err="1">
                <a:latin typeface="Times New Roman" panose="02020603050405020304" pitchFamily="18" charset="0"/>
                <a:cs typeface="Times New Roman" panose="02020603050405020304" pitchFamily="18" charset="0"/>
              </a:rPr>
              <a:t>người</a:t>
            </a:r>
            <a:r>
              <a:rPr lang="en-US" sz="2800" i="1">
                <a:latin typeface="Times New Roman" panose="02020603050405020304" pitchFamily="18" charset="0"/>
                <a:cs typeface="Times New Roman" panose="02020603050405020304" pitchFamily="18" charset="0"/>
              </a:rPr>
              <a:t> dung </a:t>
            </a:r>
            <a:r>
              <a:rPr lang="en-US" sz="2800" i="1" err="1">
                <a:latin typeface="Times New Roman" panose="02020603050405020304" pitchFamily="18" charset="0"/>
                <a:cs typeface="Times New Roman" panose="02020603050405020304" pitchFamily="18" charset="0"/>
              </a:rPr>
              <a:t>chưa</a:t>
            </a:r>
            <a:r>
              <a:rPr lang="en-US" sz="2800" i="1">
                <a:latin typeface="Times New Roman" panose="02020603050405020304" pitchFamily="18" charset="0"/>
                <a:cs typeface="Times New Roman" panose="02020603050405020304" pitchFamily="18" charset="0"/>
              </a:rPr>
              <a:t> </a:t>
            </a:r>
            <a:r>
              <a:rPr lang="en-US" sz="2800" i="1" err="1">
                <a:latin typeface="Times New Roman" panose="02020603050405020304" pitchFamily="18" charset="0"/>
                <a:cs typeface="Times New Roman" panose="02020603050405020304" pitchFamily="18" charset="0"/>
              </a:rPr>
              <a:t>đăng</a:t>
            </a:r>
            <a:r>
              <a:rPr lang="en-US" sz="2800" i="1">
                <a:latin typeface="Times New Roman" panose="02020603050405020304" pitchFamily="18" charset="0"/>
                <a:cs typeface="Times New Roman" panose="02020603050405020304" pitchFamily="18" charset="0"/>
              </a:rPr>
              <a:t> </a:t>
            </a:r>
            <a:r>
              <a:rPr lang="en-US" sz="2800" i="1" err="1">
                <a:latin typeface="Times New Roman" panose="02020603050405020304" pitchFamily="18" charset="0"/>
                <a:cs typeface="Times New Roman" panose="02020603050405020304" pitchFamily="18" charset="0"/>
              </a:rPr>
              <a:t>kí</a:t>
            </a:r>
            <a:br>
              <a:rPr lang="en-US" sz="2800" i="1">
                <a:latin typeface="Times New Roman" panose="02020603050405020304" pitchFamily="18" charset="0"/>
                <a:cs typeface="Times New Roman" panose="02020603050405020304" pitchFamily="18" charset="0"/>
              </a:rPr>
            </a:br>
            <a:r>
              <a:rPr lang="en-US" sz="2800" i="1">
                <a:latin typeface="Times New Roman" panose="02020603050405020304" pitchFamily="18" charset="0"/>
                <a:cs typeface="Times New Roman" panose="02020603050405020304" pitchFamily="18" charset="0"/>
              </a:rPr>
              <a:t>	+ </a:t>
            </a:r>
            <a:r>
              <a:rPr lang="en-US" sz="2800" err="1">
                <a:effectLst/>
                <a:latin typeface="Times New Roman" panose="02020603050405020304" pitchFamily="18" charset="0"/>
                <a:ea typeface="Times New Roman" panose="02020603050405020304" pitchFamily="18" charset="0"/>
              </a:rPr>
              <a:t>Đăng</a:t>
            </a:r>
            <a:r>
              <a:rPr lang="en-US" sz="2800">
                <a:effectLst/>
                <a:latin typeface="Times New Roman" panose="02020603050405020304" pitchFamily="18" charset="0"/>
                <a:ea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rPr>
              <a:t>nhập</a:t>
            </a:r>
            <a:br>
              <a:rPr lang="en-US" sz="2800">
                <a:effectLst/>
                <a:latin typeface="Times New Roman" panose="02020603050405020304" pitchFamily="18" charset="0"/>
                <a:ea typeface="Times New Roman" panose="02020603050405020304" pitchFamily="18" charset="0"/>
              </a:rPr>
            </a:br>
            <a:r>
              <a:rPr lang="en-US" sz="2800">
                <a:effectLst/>
                <a:latin typeface="Times New Roman" panose="02020603050405020304" pitchFamily="18" charset="0"/>
                <a:ea typeface="Times New Roman" panose="02020603050405020304" pitchFamily="18" charset="0"/>
              </a:rPr>
              <a:t>	+ </a:t>
            </a:r>
            <a:r>
              <a:rPr lang="en-US" sz="2800" err="1">
                <a:effectLst/>
                <a:latin typeface="Times New Roman" panose="02020603050405020304" pitchFamily="18" charset="0"/>
                <a:ea typeface="Times New Roman" panose="02020603050405020304" pitchFamily="18" charset="0"/>
              </a:rPr>
              <a:t>Đăng</a:t>
            </a:r>
            <a:r>
              <a:rPr lang="en-US" sz="2800">
                <a:effectLst/>
                <a:latin typeface="Times New Roman" panose="02020603050405020304" pitchFamily="18" charset="0"/>
                <a:ea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rPr>
              <a:t>xuất</a:t>
            </a:r>
            <a:br>
              <a:rPr lang="en-US" sz="2800">
                <a:effectLst/>
                <a:latin typeface="Times New Roman" panose="02020603050405020304" pitchFamily="18" charset="0"/>
                <a:ea typeface="Times New Roman" panose="02020603050405020304" pitchFamily="18" charset="0"/>
              </a:rPr>
            </a:br>
            <a:r>
              <a:rPr lang="en-US" sz="2800">
                <a:effectLst/>
                <a:latin typeface="Times New Roman" panose="02020603050405020304" pitchFamily="18" charset="0"/>
                <a:ea typeface="Times New Roman" panose="02020603050405020304" pitchFamily="18" charset="0"/>
              </a:rPr>
              <a:t>	+ </a:t>
            </a:r>
            <a:r>
              <a:rPr lang="en-US" sz="2800" err="1">
                <a:effectLst/>
                <a:latin typeface="Times New Roman" panose="02020603050405020304" pitchFamily="18" charset="0"/>
                <a:ea typeface="Times New Roman" panose="02020603050405020304" pitchFamily="18" charset="0"/>
              </a:rPr>
              <a:t>Đặt</a:t>
            </a:r>
            <a:r>
              <a:rPr lang="en-US" sz="2800">
                <a:effectLst/>
                <a:latin typeface="Times New Roman" panose="02020603050405020304" pitchFamily="18" charset="0"/>
                <a:ea typeface="Times New Roman" panose="02020603050405020304" pitchFamily="18" charset="0"/>
              </a:rPr>
              <a:t> hàng</a:t>
            </a:r>
            <a:br>
              <a:rPr lang="en-US" sz="2800">
                <a:effectLst/>
                <a:latin typeface="Times New Roman" panose="02020603050405020304" pitchFamily="18" charset="0"/>
                <a:ea typeface="Times New Roman" panose="02020603050405020304" pitchFamily="18" charset="0"/>
              </a:rPr>
            </a:br>
            <a:r>
              <a:rPr lang="en-US" sz="2800">
                <a:effectLst/>
                <a:latin typeface="Times New Roman" panose="02020603050405020304" pitchFamily="18" charset="0"/>
                <a:ea typeface="Times New Roman" panose="02020603050405020304" pitchFamily="18" charset="0"/>
              </a:rPr>
              <a:t>	+ </a:t>
            </a:r>
            <a:r>
              <a:rPr lang="en-US" sz="2800" err="1">
                <a:effectLst/>
                <a:latin typeface="Times New Roman" panose="02020603050405020304" pitchFamily="18" charset="0"/>
                <a:ea typeface="Times New Roman" panose="02020603050405020304" pitchFamily="18" charset="0"/>
              </a:rPr>
              <a:t>Bình</a:t>
            </a:r>
            <a:r>
              <a:rPr lang="en-US" sz="2800">
                <a:effectLst/>
                <a:latin typeface="Times New Roman" panose="02020603050405020304" pitchFamily="18" charset="0"/>
                <a:ea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rPr>
              <a:t>luận</a:t>
            </a:r>
            <a:r>
              <a:rPr lang="en-US" sz="2800">
                <a:effectLst/>
                <a:latin typeface="Times New Roman" panose="02020603050405020304" pitchFamily="18" charset="0"/>
                <a:ea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rPr>
              <a:t>và</a:t>
            </a:r>
            <a:r>
              <a:rPr lang="en-US" sz="2800">
                <a:effectLst/>
                <a:latin typeface="Times New Roman" panose="02020603050405020304" pitchFamily="18" charset="0"/>
                <a:ea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rPr>
              <a:t>đánh</a:t>
            </a:r>
            <a:r>
              <a:rPr lang="en-US" sz="2800">
                <a:effectLst/>
                <a:latin typeface="Times New Roman" panose="02020603050405020304" pitchFamily="18" charset="0"/>
                <a:ea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rPr>
              <a:t>giá</a:t>
            </a:r>
            <a:r>
              <a:rPr lang="en-US" sz="2800">
                <a:effectLst/>
                <a:latin typeface="Times New Roman" panose="02020603050405020304" pitchFamily="18" charset="0"/>
                <a:ea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rPr>
              <a:t>sản</a:t>
            </a:r>
            <a:r>
              <a:rPr lang="en-US" sz="2800">
                <a:effectLst/>
                <a:latin typeface="Times New Roman" panose="02020603050405020304" pitchFamily="18" charset="0"/>
                <a:ea typeface="Times New Roman" panose="02020603050405020304" pitchFamily="18" charset="0"/>
              </a:rPr>
              <a:t> </a:t>
            </a:r>
            <a:r>
              <a:rPr lang="en-US" sz="2800" err="1">
                <a:effectLst/>
                <a:latin typeface="Times New Roman" panose="02020603050405020304" pitchFamily="18" charset="0"/>
                <a:ea typeface="Times New Roman" panose="02020603050405020304" pitchFamily="18" charset="0"/>
              </a:rPr>
              <a:t>phẩm</a:t>
            </a:r>
            <a:br>
              <a:rPr lang="en-US" i="1">
                <a:latin typeface="Times New Roman" panose="02020603050405020304" pitchFamily="18" charset="0"/>
                <a:cs typeface="Times New Roman" panose="02020603050405020304" pitchFamily="18" charset="0"/>
              </a:rPr>
            </a:br>
            <a:r>
              <a:rPr lang="en-US" i="1">
                <a:latin typeface="Times New Roman" panose="02020603050405020304" pitchFamily="18" charset="0"/>
                <a:cs typeface="Times New Roman" panose="02020603050405020304" pitchFamily="18" charset="0"/>
              </a:rPr>
              <a:t>	</a:t>
            </a:r>
            <a:br>
              <a:rPr lang="en-US" b="1">
                <a:latin typeface="Times New Roman" panose="02020603050405020304" pitchFamily="18" charset="0"/>
                <a:cs typeface="Times New Roman" panose="02020603050405020304" pitchFamily="18" charset="0"/>
              </a:rPr>
            </a:br>
            <a:br>
              <a:rPr lang="en-US">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169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r>
              <a:rPr lang="en-US" sz="3600" b="1">
                <a:latin typeface="Times New Roman" panose="02020603050405020304" pitchFamily="18" charset="0"/>
                <a:cs typeface="Times New Roman" panose="02020603050405020304" pitchFamily="18" charset="0"/>
              </a:rPr>
              <a:t>Đăng ký:</a:t>
            </a:r>
            <a:br>
              <a:rPr lang="en-US" sz="3600" b="1">
                <a:latin typeface="Times New Roman" panose="02020603050405020304" pitchFamily="18" charset="0"/>
                <a:cs typeface="Times New Roman" panose="02020603050405020304" pitchFamily="18" charset="0"/>
              </a:rPr>
            </a:br>
            <a:r>
              <a:rPr lang="en-US" sz="3600" b="1">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người dùng có thể thực hiện tất cả chức năng của trang web</a:t>
            </a:r>
            <a:br>
              <a:rPr lang="en-US" sz="3600" b="1">
                <a:latin typeface="Times New Roman" panose="02020603050405020304" pitchFamily="18" charset="0"/>
                <a:cs typeface="Times New Roman" panose="02020603050405020304" pitchFamily="18" charset="0"/>
              </a:rPr>
            </a:br>
            <a:br>
              <a:rPr lang="en-US" sz="3600" b="1">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endParaRPr lang="en-US" sz="1600">
              <a:latin typeface="Times New Roman" panose="02020603050405020304" pitchFamily="18" charset="0"/>
              <a:cs typeface="Times New Roman" panose="02020603050405020304" pitchFamily="18" charset="0"/>
            </a:endParaRPr>
          </a:p>
        </p:txBody>
      </p:sp>
      <p:pic>
        <p:nvPicPr>
          <p:cNvPr id="3" name="image57.png">
            <a:extLst>
              <a:ext uri="{FF2B5EF4-FFF2-40B4-BE49-F238E27FC236}">
                <a16:creationId xmlns:a16="http://schemas.microsoft.com/office/drawing/2014/main" id="{5F599F60-55E4-4092-8126-59771028A8CA}"/>
              </a:ext>
            </a:extLst>
          </p:cNvPr>
          <p:cNvPicPr/>
          <p:nvPr/>
        </p:nvPicPr>
        <p:blipFill>
          <a:blip r:embed="rId2"/>
          <a:srcRect/>
          <a:stretch>
            <a:fillRect/>
          </a:stretch>
        </p:blipFill>
        <p:spPr>
          <a:xfrm>
            <a:off x="4958080" y="1310640"/>
            <a:ext cx="6603999" cy="4236720"/>
          </a:xfrm>
          <a:prstGeom prst="rect">
            <a:avLst/>
          </a:prstGeom>
          <a:ln/>
        </p:spPr>
      </p:pic>
    </p:spTree>
    <p:extLst>
      <p:ext uri="{BB962C8B-B14F-4D97-AF65-F5344CB8AC3E}">
        <p14:creationId xmlns:p14="http://schemas.microsoft.com/office/powerpoint/2010/main" val="1054185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5DEE-D0B9-4199-8A27-8F12B0DD1368}"/>
              </a:ext>
            </a:extLst>
          </p:cNvPr>
          <p:cNvSpPr>
            <a:spLocks noGrp="1"/>
          </p:cNvSpPr>
          <p:nvPr>
            <p:ph type="title"/>
          </p:nvPr>
        </p:nvSpPr>
        <p:spPr>
          <a:xfrm>
            <a:off x="0" y="0"/>
            <a:ext cx="12191999" cy="6858000"/>
          </a:xfrm>
        </p:spPr>
        <p:txBody>
          <a:bodyPr>
            <a:normAutofit/>
          </a:bodyPr>
          <a:lstStyle/>
          <a:p>
            <a:r>
              <a:rPr lang="en-US" sz="3600" b="1">
                <a:latin typeface="Times New Roman" panose="02020603050405020304" pitchFamily="18" charset="0"/>
                <a:cs typeface="Times New Roman" panose="02020603050405020304" pitchFamily="18" charset="0"/>
              </a:rPr>
              <a:t>Trang chủ:</a:t>
            </a:r>
            <a:br>
              <a:rPr lang="en-US" sz="3600" b="1">
                <a:latin typeface="Times New Roman" panose="02020603050405020304" pitchFamily="18" charset="0"/>
                <a:cs typeface="Times New Roman" panose="02020603050405020304" pitchFamily="18" charset="0"/>
              </a:rPr>
            </a:br>
            <a:r>
              <a:rPr lang="en-US" sz="3600" b="1">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trang chủ hiển thị các sản phẩm hot, và tất cả các sản phẩm</a:t>
            </a:r>
            <a:br>
              <a:rPr lang="en-US" sz="3600" b="1">
                <a:latin typeface="Times New Roman" panose="02020603050405020304" pitchFamily="18" charset="0"/>
                <a:cs typeface="Times New Roman" panose="02020603050405020304" pitchFamily="18" charset="0"/>
              </a:rPr>
            </a:br>
            <a:br>
              <a:rPr lang="en-US" sz="3600" b="1">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endParaRPr lang="en-US" sz="16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0DB0518-9453-4E76-B37C-49AC675DF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655" y="1707810"/>
            <a:ext cx="7607025" cy="4845389"/>
          </a:xfrm>
          <a:prstGeom prst="rect">
            <a:avLst/>
          </a:prstGeom>
        </p:spPr>
      </p:pic>
    </p:spTree>
    <p:extLst>
      <p:ext uri="{BB962C8B-B14F-4D97-AF65-F5344CB8AC3E}">
        <p14:creationId xmlns:p14="http://schemas.microsoft.com/office/powerpoint/2010/main" val="28183861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1321</TotalTime>
  <Words>1009</Words>
  <Application>Microsoft Office PowerPoint</Application>
  <PresentationFormat>Widescreen</PresentationFormat>
  <Paragraphs>36</Paragraphs>
  <Slides>30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Century Gothic</vt:lpstr>
      <vt:lpstr>Times New Roman</vt:lpstr>
      <vt:lpstr>Wingdings 3</vt:lpstr>
      <vt:lpstr>Ion</vt:lpstr>
      <vt:lpstr>BÁO CÁO NHÓM 3 </vt:lpstr>
      <vt:lpstr>Giới thiệu: - Ngày này trong nhịp sống hối hả của con người thì việc dành thời gian để ra ngoài để mua sắm trở nên là 1 điều quá xa xỉ.. Những lo lắng về giao thông không an toàn và hạn chế trong việc mua hàng truyền thống có thể tránh được trong khi mua sắm trực tuyến. Với mua sắm trực tuyến(online), bạn cũng không cần phải lo lắng về điều kiện thời tiết. Người tiêu dùng và các khách hàng là những tổ chức, công ty,… đang dần chuyển sang mua sắm trực tuyến nhiều hơn nhằm tiết kiệm thời gian.</vt:lpstr>
      <vt:lpstr>Chính vì thế việc mua sắm online càng trở nên quan trọng và cần thiết,chỉ cần 1 cú click chuột thì họ có thể có được sản phẩm mà mình mong muốn.Việc mua sắm online có nhiều ưu điểm là có thể sở hữu mọi thứ thông qua các cú click chuột chứ không cần phải đến tận nơi để mua hàng. Sau khi vào website bán hàng, chọn sản phẩm, chỉ cần đặt hàng (order) người bán sẽ mang sản phẩm đến tận nhà bạn. Mua sắm online cho phép mua hàng bất cứ khi nào bạn muốn. Các cửa hàng trên mạng không bao giờ đóng cửa, có thể mua sắm 24/24 giờ và 7 ngày trong tuần. Mua sắm ở các chợ, trung tâm thương mại hay cửa hàng rất khó để bạn có thể so sánh đặc điểm và giá của sản phẩm với nhau. Khi mua hàng online, bạn dễ dàng so sánh và đưa ra lựa chọn sản phẩm phù hợp nhất. Đôi khi bạn gặp phải những người bán hàng khó tính tại một số địa điểm bán hàng. Mua sắm online thì khách hàng chẳng phải để ý đến chuyện ấy nữa.</vt:lpstr>
      <vt:lpstr> Sơ Đồ Use Case Website shopbanhangdientu: </vt:lpstr>
      <vt:lpstr>Mô tả CSDL:  </vt:lpstr>
      <vt:lpstr>Chức Năng Người Dùng: - Người dung chưa đăng kí  + Đăng ký  + Xem tất cả sản phẩm  +  Xem từng danh mục sản phẩm  + Xem từng thương hiệu sản phẩm  + Xem chi tiết sản phẩm  + Thêm vào giỏ hang  + Cập nhập giỏ hang  + Xóa sản phẩm trong giỏ hàng  + Xóa tất cả sản phẩm trong giỏ hang  + Tìm kiếm sản phẩm    </vt:lpstr>
      <vt:lpstr>Chức Năng Người Dùng: - Người dung đã đăng kí  + Tất cả chức năng mà người dung chưa đăng kí  + Đăng nhập  + Đăng xuất  + Đặt hàng  + Bình luận và đánh giá sản phẩm    </vt:lpstr>
      <vt:lpstr>Đăng ký: - người dùng có thể thực hiện tất cả chức năng của trang web   </vt:lpstr>
      <vt:lpstr>Trang chủ: - trang chủ hiển thị các sản phẩm hot, và tất cả các sản phẩm   </vt:lpstr>
      <vt:lpstr>Hiển thị sản phẩm theo từng danh mục: - Người dùng có thể tìm kiếm sản phẩm theo từng danh mục sản phẩm hiện có.      </vt:lpstr>
      <vt:lpstr>Tìm kiếm sản phẩm: - người dùng nhập từ khóa vào ô tìm kiếm và nhấn tìm kiếm     </vt:lpstr>
      <vt:lpstr>Thêm sản phẩm vào giỏ hang: -  Sau khi người dùng click thêm giỏ hang thì người dùng có thể xem tiếp     </vt:lpstr>
      <vt:lpstr>Thêm sản phẩm vào giỏ hang: -  Sau khi người dùng click thêm giỏ hang thì người dùng có thể xem tiếp     </vt:lpstr>
      <vt:lpstr>Thanh toán giỏ hàng  - sau khi người dùng đăng nhập thì trang web sẽ chuyển tới trang thanh toán     </vt:lpstr>
      <vt:lpstr>Bình luận sản phẩm: - sau khi người dung đăng nhập thì có thể đánh giá bình luận sản phẩm       </vt:lpstr>
      <vt:lpstr>Đăng nhập admin: - Admin nhập tài khoản mật khẩu và nhấn đăng nhập       </vt:lpstr>
      <vt:lpstr>Trang quản lý: - sau khi đăng nhập thành công thì trang web chuyển tới trang quản lý </vt:lpstr>
      <vt:lpstr>Quản lý slider: -Thêm slider </vt:lpstr>
      <vt:lpstr>Quản lý slider: - Liệt kê slider </vt:lpstr>
      <vt:lpstr>Quản lý đơn hàng: - Liệt kê các đơn hang </vt:lpstr>
      <vt:lpstr>Quản lý đơn hàng: - Xem chi tiết đơn hàng, duyệt đơn </vt:lpstr>
      <vt:lpstr>Quản lý phí vận chuyển: </vt:lpstr>
      <vt:lpstr>Quản lý danh mục sản phẩm: - Thêm danh mục sản phẩm </vt:lpstr>
      <vt:lpstr>Quản lý danh mục sản phẩm: - Liệt kê danh mục sản phẩm </vt:lpstr>
      <vt:lpstr>Quản lý các bình luận: </vt:lpstr>
      <vt:lpstr>Quản lý thương hiệu sản phẩm: - Thêm thương hiệu </vt:lpstr>
      <vt:lpstr>Quản lý thương hiệu sản phẩm: - Liệt kê thương hiệu                   </vt:lpstr>
      <vt:lpstr>Quản lý sản phẩm: - Thêm sản phẩm                   </vt:lpstr>
      <vt:lpstr>Quản lý sản phẩm: - Liệt kê sản phẩm                     </vt:lpstr>
      <vt:lpstr>Quản lý user: - Liệt kê user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NHÓM 3 shopbanhangdientu</dc:title>
  <dc:creator>hoang</dc:creator>
  <cp:lastModifiedBy>Doan Ho Long</cp:lastModifiedBy>
  <cp:revision>26</cp:revision>
  <dcterms:created xsi:type="dcterms:W3CDTF">2021-06-23T00:27:37Z</dcterms:created>
  <dcterms:modified xsi:type="dcterms:W3CDTF">2021-06-25T06:47:52Z</dcterms:modified>
</cp:coreProperties>
</file>